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56"/>
  </p:notesMasterIdLst>
  <p:sldIdLst>
    <p:sldId id="1101" r:id="rId3"/>
    <p:sldId id="1386" r:id="rId4"/>
    <p:sldId id="1290" r:id="rId5"/>
    <p:sldId id="1291" r:id="rId6"/>
    <p:sldId id="1295" r:id="rId7"/>
    <p:sldId id="1296" r:id="rId8"/>
    <p:sldId id="1297" r:id="rId9"/>
    <p:sldId id="1300" r:id="rId10"/>
    <p:sldId id="1301" r:id="rId11"/>
    <p:sldId id="1384" r:id="rId12"/>
    <p:sldId id="1302" r:id="rId13"/>
    <p:sldId id="1063" r:id="rId14"/>
    <p:sldId id="1064" r:id="rId15"/>
    <p:sldId id="1065" r:id="rId16"/>
    <p:sldId id="1066" r:id="rId17"/>
    <p:sldId id="1299" r:id="rId18"/>
    <p:sldId id="1298" r:id="rId19"/>
    <p:sldId id="1387" r:id="rId20"/>
    <p:sldId id="341" r:id="rId21"/>
    <p:sldId id="1083" r:id="rId22"/>
    <p:sldId id="262" r:id="rId23"/>
    <p:sldId id="264" r:id="rId24"/>
    <p:sldId id="1388" r:id="rId25"/>
    <p:sldId id="267" r:id="rId26"/>
    <p:sldId id="292" r:id="rId27"/>
    <p:sldId id="304" r:id="rId28"/>
    <p:sldId id="271" r:id="rId29"/>
    <p:sldId id="272" r:id="rId30"/>
    <p:sldId id="1061" r:id="rId31"/>
    <p:sldId id="1389" r:id="rId32"/>
    <p:sldId id="275" r:id="rId33"/>
    <p:sldId id="1042" r:id="rId34"/>
    <p:sldId id="276" r:id="rId35"/>
    <p:sldId id="279" r:id="rId36"/>
    <p:sldId id="1390" r:id="rId37"/>
    <p:sldId id="284" r:id="rId38"/>
    <p:sldId id="286" r:id="rId39"/>
    <p:sldId id="1391" r:id="rId40"/>
    <p:sldId id="416" r:id="rId41"/>
    <p:sldId id="1068" r:id="rId42"/>
    <p:sldId id="1069" r:id="rId43"/>
    <p:sldId id="1071" r:id="rId44"/>
    <p:sldId id="1080" r:id="rId45"/>
    <p:sldId id="1081" r:id="rId46"/>
    <p:sldId id="418" r:id="rId47"/>
    <p:sldId id="1079" r:id="rId48"/>
    <p:sldId id="420" r:id="rId49"/>
    <p:sldId id="421" r:id="rId50"/>
    <p:sldId id="422" r:id="rId51"/>
    <p:sldId id="423" r:id="rId52"/>
    <p:sldId id="1062" r:id="rId53"/>
    <p:sldId id="1089" r:id="rId54"/>
    <p:sldId id="1058" r:id="rId55"/>
  </p:sldIdLst>
  <p:sldSz cx="9144000" cy="5143500" type="screen16x9"/>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95" autoAdjust="0"/>
    <p:restoredTop sz="82233" autoAdjust="0"/>
  </p:normalViewPr>
  <p:slideViewPr>
    <p:cSldViewPr snapToGrid="0">
      <p:cViewPr varScale="1">
        <p:scale>
          <a:sx n="159" d="100"/>
          <a:sy n="159" d="100"/>
        </p:scale>
        <p:origin x="2448" y="176"/>
      </p:cViewPr>
      <p:guideLst>
        <p:guide orient="horz" pos="159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notesMaster" Target="notesMasters/notesMaster1.xml"/><Relationship Id="rId57" Type="http://schemas.openxmlformats.org/officeDocument/2006/relationships/tags" Target="tags/tag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2022/9/24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List_of_most_expensive_domain_names#cite_note-Mostexpensivedomain.name-1" TargetMode="External"/><Relationship Id="rId4" Type="http://schemas.openxmlformats.org/officeDocument/2006/relationships/hyperlink" Target="https://en.wikipedia.org/wiki/List_of_most_expensive_domain_names#cite_note-2" TargetMode="External"/><Relationship Id="rId5" Type="http://schemas.openxmlformats.org/officeDocument/2006/relationships/hyperlink" Target="https://en.wikipedia.org/wiki/List_of_most_expensive_domain_names#cite_note-360com-3"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solidFill>
                  <a:prstClr val="black"/>
                </a:solidFill>
              </a:rPr>
              <a:t>1</a:t>
            </a:fld>
            <a:endParaRPr lang="en-US" altLang="zh-CN">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35</a:t>
            </a:fld>
            <a:endParaRPr lang="zh-CN" altLang="en-US" dirty="0"/>
          </a:p>
        </p:txBody>
      </p:sp>
    </p:spTree>
    <p:extLst>
      <p:ext uri="{BB962C8B-B14F-4D97-AF65-F5344CB8AC3E}">
        <p14:creationId xmlns:p14="http://schemas.microsoft.com/office/powerpoint/2010/main" val="934491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36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37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38</a:t>
            </a:fld>
            <a:endParaRPr lang="zh-CN" altLang="en-US" dirty="0"/>
          </a:p>
        </p:txBody>
      </p:sp>
    </p:spTree>
    <p:extLst>
      <p:ext uri="{BB962C8B-B14F-4D97-AF65-F5344CB8AC3E}">
        <p14:creationId xmlns:p14="http://schemas.microsoft.com/office/powerpoint/2010/main" val="1866522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DA2F5781-5C85-B847-B7C1-3B9E97AFCCBF}" type="slidenum">
              <a:rPr kumimoji="1" lang="zh-CN" altLang="en-US" smtClean="0"/>
              <a:t>40</a:t>
            </a:fld>
            <a:endParaRPr kumimoji="1" lang="zh-CN" altLang="en-US"/>
          </a:p>
        </p:txBody>
      </p:sp>
    </p:spTree>
    <p:extLst>
      <p:ext uri="{BB962C8B-B14F-4D97-AF65-F5344CB8AC3E}">
        <p14:creationId xmlns:p14="http://schemas.microsoft.com/office/powerpoint/2010/main" val="2287287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DA2F5781-5C85-B847-B7C1-3B9E97AFCCBF}" type="slidenum">
              <a:rPr kumimoji="1" lang="zh-CN" altLang="en-US" smtClean="0"/>
              <a:t>41</a:t>
            </a:fld>
            <a:endParaRPr kumimoji="1" lang="zh-CN" altLang="en-US"/>
          </a:p>
        </p:txBody>
      </p:sp>
    </p:spTree>
    <p:extLst>
      <p:ext uri="{BB962C8B-B14F-4D97-AF65-F5344CB8AC3E}">
        <p14:creationId xmlns:p14="http://schemas.microsoft.com/office/powerpoint/2010/main" val="39141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DA2F5781-5C85-B847-B7C1-3B9E97AFCCBF}" type="slidenum">
              <a:rPr kumimoji="1" lang="zh-CN" altLang="en-US" smtClean="0"/>
              <a:t>42</a:t>
            </a:fld>
            <a:endParaRPr kumimoji="1" lang="zh-CN" altLang="en-US"/>
          </a:p>
        </p:txBody>
      </p:sp>
    </p:spTree>
    <p:extLst>
      <p:ext uri="{BB962C8B-B14F-4D97-AF65-F5344CB8AC3E}">
        <p14:creationId xmlns:p14="http://schemas.microsoft.com/office/powerpoint/2010/main" val="3458154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51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dirty="0"/>
          </a:p>
        </p:txBody>
      </p:sp>
    </p:spTree>
    <p:extLst>
      <p:ext uri="{BB962C8B-B14F-4D97-AF65-F5344CB8AC3E}">
        <p14:creationId xmlns:p14="http://schemas.microsoft.com/office/powerpoint/2010/main" val="23829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defRPr/>
            </a:pPr>
            <a:r>
              <a:rPr lang="zh-CN" altLang="en-US" b="1" dirty="0">
                <a:solidFill>
                  <a:schemeClr val="tx1"/>
                </a:solidFill>
              </a:rPr>
              <a:t>简单地说，网站是一种沟通工具，人们可以通过网站来发布自己想要公开的资讯，或者利用网站来提供相关的网络服务。人们可以通过网页浏览器来访问网站，获取自己需要的资讯或者享受网络服务。</a:t>
            </a:r>
            <a:endParaRPr lang="en-US" altLang="zh-CN" b="1" dirty="0">
              <a:solidFill>
                <a:schemeClr val="tx1"/>
              </a:solidFill>
            </a:endParaRPr>
          </a:p>
          <a:p>
            <a:pPr marL="0" marR="0" lvl="1" indent="0" algn="l" defTabSz="457200" rtl="0" eaLnBrk="1" fontAlgn="auto" latinLnBrk="0" hangingPunct="1">
              <a:lnSpc>
                <a:spcPct val="100000"/>
              </a:lnSpc>
              <a:spcBef>
                <a:spcPts val="0"/>
              </a:spcBef>
              <a:spcAft>
                <a:spcPts val="0"/>
              </a:spcAft>
              <a:buClrTx/>
              <a:buSzTx/>
              <a:buFontTx/>
              <a:buNone/>
              <a:defRPr/>
            </a:pPr>
            <a:r>
              <a:rPr lang="zh-CN" altLang="en-US" sz="1200" b="1" dirty="0">
                <a:solidFill>
                  <a:schemeClr val="tx1"/>
                </a:solidFill>
              </a:rPr>
              <a:t>门户（</a:t>
            </a:r>
            <a:r>
              <a:rPr lang="en-US" altLang="zh-CN" sz="1200" b="1" dirty="0">
                <a:solidFill>
                  <a:schemeClr val="tx1"/>
                </a:solidFill>
              </a:rPr>
              <a:t>portal</a:t>
            </a:r>
            <a:r>
              <a:rPr lang="zh-CN" altLang="en-US" sz="1200" b="1" dirty="0">
                <a:solidFill>
                  <a:schemeClr val="tx1"/>
                </a:solidFill>
              </a:rPr>
              <a:t>）。原意是指正门、入口，现多用于互联网的门户网站和企业应用系统的门户系统。</a:t>
            </a:r>
          </a:p>
          <a:p>
            <a:pPr marL="0" marR="0" lvl="1" indent="0" algn="l" defTabSz="457200" rtl="0" eaLnBrk="1" fontAlgn="auto" latinLnBrk="0" hangingPunct="1">
              <a:lnSpc>
                <a:spcPct val="100000"/>
              </a:lnSpc>
              <a:spcBef>
                <a:spcPts val="0"/>
              </a:spcBef>
              <a:spcAft>
                <a:spcPts val="0"/>
              </a:spcAft>
              <a:buClrTx/>
              <a:buSzTx/>
              <a:buFontTx/>
              <a:buNone/>
              <a:defRPr/>
            </a:pPr>
            <a:r>
              <a:rPr lang="zh-CN" altLang="en-US" sz="1200" b="1" dirty="0">
                <a:solidFill>
                  <a:schemeClr val="tx1"/>
                </a:solidFill>
              </a:rPr>
              <a:t>个人网站是指个人或团体因某种兴趣、拥有某种专业技术、提供某种服务或把自己的作品、商品展示销售而制作的具有独立空间域名的网站，网站类型多以博客和小型论坛为主。</a:t>
            </a:r>
          </a:p>
          <a:p>
            <a:pPr marL="0" marR="0" lvl="1" indent="0" algn="l" defTabSz="457200" rtl="0" eaLnBrk="1" fontAlgn="auto" latinLnBrk="0" hangingPunct="1">
              <a:lnSpc>
                <a:spcPct val="100000"/>
              </a:lnSpc>
              <a:spcBef>
                <a:spcPts val="0"/>
              </a:spcBef>
              <a:spcAft>
                <a:spcPts val="0"/>
              </a:spcAft>
              <a:buClrTx/>
              <a:buSzTx/>
              <a:buFontTx/>
              <a:buNone/>
              <a:defRPr/>
            </a:pPr>
            <a:r>
              <a:rPr lang="en-US" altLang="zh-CN" sz="1200" b="1" dirty="0">
                <a:solidFill>
                  <a:schemeClr val="tx1"/>
                </a:solidFill>
              </a:rPr>
              <a:t>WAP</a:t>
            </a:r>
            <a:r>
              <a:rPr lang="zh-CN" altLang="en-US" sz="1200" b="1" dirty="0">
                <a:solidFill>
                  <a:schemeClr val="tx1"/>
                </a:solidFill>
              </a:rPr>
              <a:t>（无线通讯协议）是在数字移动电话、因特网或其他个人数字助理机（</a:t>
            </a:r>
            <a:r>
              <a:rPr lang="en-US" altLang="zh-CN" sz="1200" b="1" dirty="0">
                <a:solidFill>
                  <a:schemeClr val="tx1"/>
                </a:solidFill>
              </a:rPr>
              <a:t>PDA</a:t>
            </a:r>
            <a:r>
              <a:rPr lang="zh-CN" altLang="en-US" sz="1200" b="1" dirty="0">
                <a:solidFill>
                  <a:schemeClr val="tx1"/>
                </a:solidFill>
              </a:rPr>
              <a:t>）、计算机应用之间进行通讯的开放全球标准。</a:t>
            </a:r>
          </a:p>
          <a:p>
            <a:pPr marL="0" marR="0" lvl="1" indent="0" algn="l" defTabSz="457200" rtl="0" eaLnBrk="1" fontAlgn="auto" latinLnBrk="0" hangingPunct="1">
              <a:lnSpc>
                <a:spcPct val="100000"/>
              </a:lnSpc>
              <a:spcBef>
                <a:spcPts val="0"/>
              </a:spcBef>
              <a:spcAft>
                <a:spcPts val="0"/>
              </a:spcAft>
              <a:buClrTx/>
              <a:buSzTx/>
              <a:buFontTx/>
              <a:buNone/>
              <a:defRPr/>
            </a:pPr>
            <a:endParaRPr lang="zh-CN" altLang="en-US" b="1" dirty="0">
              <a:solidFill>
                <a:schemeClr val="tx1"/>
              </a:solidFill>
            </a:endParaRPr>
          </a:p>
          <a:p>
            <a:endParaRPr kumimoji="1" lang="zh-CN" altLang="en-US" dirty="0"/>
          </a:p>
        </p:txBody>
      </p:sp>
      <p:sp>
        <p:nvSpPr>
          <p:cNvPr id="4" name="幻灯片编号占位符 3"/>
          <p:cNvSpPr>
            <a:spLocks noGrp="1"/>
          </p:cNvSpPr>
          <p:nvPr>
            <p:ph type="sldNum" sz="quarter" idx="10"/>
          </p:nvPr>
        </p:nvSpPr>
        <p:spPr/>
        <p:txBody>
          <a:bodyPr/>
          <a:lstStyle/>
          <a:p>
            <a:fld id="{DA2F5781-5C85-B847-B7C1-3B9E97AFCCBF}" type="slidenum">
              <a:rPr kumimoji="1" lang="zh-CN" altLang="en-US" smtClean="0"/>
              <a:t>12</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A2F5781-5C85-B847-B7C1-3B9E97AFCCBF}" type="slidenum">
              <a:rPr kumimoji="1" lang="zh-CN" altLang="en-US" smtClean="0"/>
              <a:t>13</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Insurance.com</a:t>
            </a:r>
            <a:r>
              <a:rPr lang="en-US" altLang="zh-CN" sz="1200" b="0" i="0" kern="1200" dirty="0">
                <a:solidFill>
                  <a:schemeClr val="tx1"/>
                </a:solidFill>
                <a:effectLst/>
                <a:latin typeface="+mn-lt"/>
                <a:ea typeface="+mn-ea"/>
                <a:cs typeface="+mn-cs"/>
              </a:rPr>
              <a:t> $35.6 million in 2010</a:t>
            </a:r>
            <a:r>
              <a:rPr lang="en-US" altLang="zh-CN" sz="1200" b="0" i="0" u="none" strike="noStrike" kern="1200" baseline="30000" dirty="0">
                <a:solidFill>
                  <a:schemeClr val="tx1"/>
                </a:solidFill>
                <a:effectLst/>
                <a:latin typeface="+mn-lt"/>
                <a:ea typeface="+mn-ea"/>
                <a:cs typeface="+mn-cs"/>
                <a:hlinkClick r:id="rId3"/>
              </a:rPr>
              <a:t>[1]</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VacationRentals.com</a:t>
            </a:r>
            <a:r>
              <a:rPr lang="en-US" altLang="zh-CN" sz="1200" b="0" i="0" kern="1200" dirty="0">
                <a:solidFill>
                  <a:schemeClr val="tx1"/>
                </a:solidFill>
                <a:effectLst/>
                <a:latin typeface="+mn-lt"/>
                <a:ea typeface="+mn-ea"/>
                <a:cs typeface="+mn-cs"/>
              </a:rPr>
              <a:t> $35 million in 2007 </a:t>
            </a:r>
            <a:r>
              <a:rPr lang="en-US" altLang="zh-CN" sz="1200" b="0" i="0" u="none" strike="noStrike" kern="1200" baseline="30000" dirty="0">
                <a:solidFill>
                  <a:schemeClr val="tx1"/>
                </a:solidFill>
                <a:effectLst/>
                <a:latin typeface="+mn-lt"/>
                <a:ea typeface="+mn-ea"/>
                <a:cs typeface="+mn-cs"/>
                <a:hlinkClick r:id="rId4"/>
              </a:rPr>
              <a:t>[2]</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PrivateJet.com</a:t>
            </a:r>
            <a:r>
              <a:rPr lang="en-US" altLang="zh-CN" sz="1200" b="0" i="0" kern="1200" dirty="0">
                <a:solidFill>
                  <a:schemeClr val="tx1"/>
                </a:solidFill>
                <a:effectLst/>
                <a:latin typeface="+mn-lt"/>
                <a:ea typeface="+mn-ea"/>
                <a:cs typeface="+mn-cs"/>
              </a:rPr>
              <a:t> $30.18 million in 2012</a:t>
            </a:r>
            <a:r>
              <a:rPr lang="en-US" altLang="zh-CN" sz="1200" b="0" i="0" u="none" strike="noStrike" kern="1200" baseline="30000" dirty="0">
                <a:solidFill>
                  <a:schemeClr val="tx1"/>
                </a:solidFill>
                <a:effectLst/>
                <a:latin typeface="+mn-lt"/>
                <a:ea typeface="+mn-ea"/>
                <a:cs typeface="+mn-cs"/>
                <a:hlinkClick r:id="rId3"/>
              </a:rPr>
              <a:t>[1]</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Internet.com</a:t>
            </a:r>
            <a:r>
              <a:rPr lang="en-US" altLang="zh-CN" sz="1200" b="0" i="0" kern="1200" dirty="0">
                <a:solidFill>
                  <a:schemeClr val="tx1"/>
                </a:solidFill>
                <a:effectLst/>
                <a:latin typeface="+mn-lt"/>
                <a:ea typeface="+mn-ea"/>
                <a:cs typeface="+mn-cs"/>
              </a:rPr>
              <a:t> $18 million in 2009</a:t>
            </a:r>
            <a:r>
              <a:rPr lang="en-US" altLang="zh-CN" sz="1200" b="0" i="0" u="none" strike="noStrike" kern="1200" baseline="30000" dirty="0">
                <a:solidFill>
                  <a:schemeClr val="tx1"/>
                </a:solidFill>
                <a:effectLst/>
                <a:latin typeface="+mn-lt"/>
                <a:ea typeface="+mn-ea"/>
                <a:cs typeface="+mn-cs"/>
                <a:hlinkClick r:id="rId3"/>
              </a:rPr>
              <a:t>[1]</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360.com $17 million in 2015</a:t>
            </a:r>
            <a:r>
              <a:rPr lang="en-US" altLang="zh-CN" sz="1200" b="0" i="0" u="none" strike="noStrike" kern="1200" baseline="30000" dirty="0">
                <a:solidFill>
                  <a:schemeClr val="tx1"/>
                </a:solidFill>
                <a:effectLst/>
                <a:latin typeface="+mn-lt"/>
                <a:ea typeface="+mn-ea"/>
                <a:cs typeface="+mn-cs"/>
                <a:hlinkClick r:id="rId5"/>
              </a:rPr>
              <a:t>[3]</a:t>
            </a:r>
            <a:endParaRPr lang="en-US" altLang="zh-CN" sz="1200" b="0" i="0" u="none" strike="noStrike" kern="1200" baseline="300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DA2F5781-5C85-B847-B7C1-3B9E97AFCCBF}" type="slidenum">
              <a:rPr kumimoji="1" lang="zh-CN" altLang="en-US" smtClean="0"/>
              <a:t>14</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DA2F5781-5C85-B847-B7C1-3B9E97AFCCBF}" type="slidenum">
              <a:rPr kumimoji="1" lang="zh-CN" altLang="en-US" smtClean="0"/>
              <a:t>15</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dirty="0"/>
          </a:p>
        </p:txBody>
      </p:sp>
    </p:spTree>
    <p:extLst>
      <p:ext uri="{BB962C8B-B14F-4D97-AF65-F5344CB8AC3E}">
        <p14:creationId xmlns:p14="http://schemas.microsoft.com/office/powerpoint/2010/main" val="727647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dirty="0"/>
          </a:p>
        </p:txBody>
      </p:sp>
    </p:spTree>
    <p:extLst>
      <p:ext uri="{BB962C8B-B14F-4D97-AF65-F5344CB8AC3E}">
        <p14:creationId xmlns:p14="http://schemas.microsoft.com/office/powerpoint/2010/main" val="701091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30</a:t>
            </a:fld>
            <a:endParaRPr lang="zh-CN" altLang="en-US" dirty="0"/>
          </a:p>
        </p:txBody>
      </p:sp>
    </p:spTree>
    <p:extLst>
      <p:ext uri="{BB962C8B-B14F-4D97-AF65-F5344CB8AC3E}">
        <p14:creationId xmlns:p14="http://schemas.microsoft.com/office/powerpoint/2010/main" val="27097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2022/9/24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10" name="矩形 9"/>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TextBox 4"/>
          <p:cNvSpPr txBox="1"/>
          <p:nvPr userDrawn="1"/>
        </p:nvSpPr>
        <p:spPr>
          <a:xfrm>
            <a:off x="4366084" y="4835723"/>
            <a:ext cx="4785481" cy="307777"/>
          </a:xfrm>
          <a:prstGeom prst="rect">
            <a:avLst/>
          </a:prstGeom>
          <a:noFill/>
        </p:spPr>
        <p:txBody>
          <a:bodyPr wrap="square" rtlCol="0">
            <a:spAutoFit/>
          </a:bodyPr>
          <a:lstStyle/>
          <a:p>
            <a:pPr algn="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数据科学导论</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中国人民大学信息学院</a:t>
            </a:r>
          </a:p>
        </p:txBody>
      </p:sp>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5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6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7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8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9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0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1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2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3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4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8734426" y="4482306"/>
            <a:ext cx="409574" cy="273844"/>
          </a:xfrm>
        </p:spPr>
        <p:txBody>
          <a:bodyPr/>
          <a:lstStyle/>
          <a:p>
            <a:fld id="{E1BEBC7A-FD02-486B-81B5-A845787C689C}" type="slidenum">
              <a:rPr lang="zh-CN" altLang="en-US" smtClean="0"/>
              <a:t>‹#›</a:t>
            </a:fld>
            <a:endParaRPr lang="zh-CN" altLang="en-US"/>
          </a:p>
        </p:txBody>
      </p:sp>
      <p:sp>
        <p:nvSpPr>
          <p:cNvPr id="7" name="椭圆 6"/>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7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lvl1pPr>
              <a:defRPr>
                <a:latin typeface="楷体" panose="02010609060101010101" pitchFamily="49" charset="-122"/>
                <a:ea typeface="楷体" panose="02010609060101010101" pitchFamily="49" charset="-122"/>
              </a:defRPr>
            </a:lvl1pPr>
          </a:lstStyle>
          <a:p>
            <a:fld id="{2F264DDB-364C-410E-A66B-B19CEFA5EF0F}" type="slidenum">
              <a:rPr lang="zh-CN" altLang="en-US" smtClean="0"/>
              <a:t>‹#›</a:t>
            </a:fld>
            <a:endParaRPr lang="zh-CN" altLang="en-US"/>
          </a:p>
        </p:txBody>
      </p:sp>
    </p:spTree>
  </p:cSld>
  <p:clrMapOvr>
    <a:masterClrMapping/>
  </p:clrMapOvr>
  <p:transition spd="slow">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solidFill>
                  <a:prstClr val="black">
                    <a:tint val="75000"/>
                  </a:prstClr>
                </a:solidFill>
              </a:rPr>
              <a:t>2022/9/24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sp>
        <p:nvSpPr>
          <p:cNvPr id="7" name="矩形 6"/>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prstClr val="white"/>
              </a:solidFill>
            </a:endParaRPr>
          </a:p>
        </p:txBody>
      </p:sp>
    </p:spTree>
  </p:cSld>
  <p:clrMapOvr>
    <a:masterClrMapping/>
  </p:clrMapOvr>
  <p:transition spd="slow">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8734426" y="4482306"/>
            <a:ext cx="409574" cy="273844"/>
          </a:xfrm>
        </p:spPr>
        <p:txBody>
          <a:body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sp>
        <p:nvSpPr>
          <p:cNvPr id="7" name="椭圆 6"/>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solidFill>
                  <a:prstClr val="black">
                    <a:tint val="75000"/>
                  </a:prstClr>
                </a:solidFill>
              </a:rPr>
              <a:t>2022/9/24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solidFill>
                  <a:prstClr val="black">
                    <a:tint val="75000"/>
                  </a:prstClr>
                </a:solidFill>
              </a:rPr>
              <a:t>2022/9/24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solidFill>
                  <a:prstClr val="black">
                    <a:tint val="75000"/>
                  </a:prstClr>
                </a:solidFill>
              </a:rPr>
              <a:t>2022/9/24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solidFill>
                  <a:prstClr val="black">
                    <a:tint val="75000"/>
                  </a:prstClr>
                </a:solidFill>
              </a:rPr>
              <a:t>2022/9/24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p:pul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solidFill>
                  <a:prstClr val="black">
                    <a:tint val="75000"/>
                  </a:prstClr>
                </a:solidFill>
              </a:rPr>
              <a:t>2022/9/24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2022/9/24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solidFill>
                  <a:prstClr val="black">
                    <a:tint val="75000"/>
                  </a:prstClr>
                </a:solidFill>
              </a:rPr>
              <a:t>2022/9/24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p:pull/>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solidFill>
                  <a:prstClr val="black">
                    <a:tint val="75000"/>
                  </a:prstClr>
                </a:solidFill>
              </a:rPr>
              <a:t>2022/9/24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p:pull/>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solidFill>
                  <a:prstClr val="black">
                    <a:tint val="75000"/>
                  </a:prstClr>
                </a:solidFill>
              </a:rPr>
              <a:t>2022/9/24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p:pull/>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solidFill>
                  <a:prstClr val="black">
                    <a:tint val="75000"/>
                  </a:prstClr>
                </a:solidFill>
              </a:rPr>
              <a:t>2022/9/24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p:pull/>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prstClr val="white"/>
              </a:solidFill>
            </a:endParaRPr>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5054" y="0"/>
            <a:ext cx="1064467" cy="963887"/>
          </a:xfrm>
          <a:prstGeom prst="rect">
            <a:avLst/>
          </a:prstGeom>
        </p:spPr>
      </p:pic>
    </p:spTree>
  </p:cSld>
  <p:clrMapOvr>
    <a:masterClrMapping/>
  </p:clrMapOvr>
  <p:transition spd="slow">
    <p:cover dir="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99541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2022/9/24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2022/9/24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1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3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4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jpeg"/><Relationship Id="rId2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theme" Target="../theme/theme2.xml"/><Relationship Id="rId17" Type="http://schemas.openxmlformats.org/officeDocument/2006/relationships/image" Target="../media/image1.jpeg"/><Relationship Id="rId18"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2022/9/24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085054" y="0"/>
            <a:ext cx="1064467" cy="96388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00000"/>
        </a:lnSpc>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00000"/>
        </a:lnSpc>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solidFill>
                  <a:prstClr val="black">
                    <a:tint val="75000"/>
                  </a:prstClr>
                </a:solidFill>
              </a:rPr>
              <a:t>2022/9/24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solidFill>
                  <a:prstClr val="black">
                    <a:tint val="75000"/>
                  </a:prstClr>
                </a:solidFill>
              </a:rPr>
              <a:t>‹#›</a:t>
            </a:fld>
            <a:endParaRPr lang="zh-CN" altLang="en-US">
              <a:solidFill>
                <a:prstClr val="black">
                  <a:tint val="75000"/>
                </a:prstClr>
              </a:solidFill>
            </a:endParaRPr>
          </a:p>
        </p:txBody>
      </p:sp>
      <p:pic>
        <p:nvPicPr>
          <p:cNvPr id="7" name="图片 6"/>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085054" y="0"/>
            <a:ext cx="1064467" cy="963887"/>
          </a:xfrm>
          <a:prstGeom prst="rect">
            <a:avLst/>
          </a:prstGeom>
        </p:spPr>
      </p:pic>
      <p:sp>
        <p:nvSpPr>
          <p:cNvPr id="8" name="矩形 7"/>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4" r:id="rId12"/>
    <p:sldLayoutId id="2147483685" r:id="rId13"/>
    <p:sldLayoutId id="2147483686" r:id="rId14"/>
    <p:sldLayoutId id="2147483687" r:id="rId15"/>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png"/><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4.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baidu.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org/Protocols/rfc2616/rfc2616.html" TargetMode="Externa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tutorialspoint.com/html/index.ht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2.xml.rels><?xml version="1.0" encoding="UTF-8" standalone="yes"?>
<Relationships xmlns="http://schemas.openxmlformats.org/package/2006/relationships"><Relationship Id="rId3" Type="http://schemas.openxmlformats.org/officeDocument/2006/relationships/hyperlink" Target="http://lxml.de/" TargetMode="External"/><Relationship Id="rId4" Type="http://schemas.openxmlformats.org/officeDocument/2006/relationships/image" Target="../media/image47.png"/><Relationship Id="rId5" Type="http://schemas.openxmlformats.org/officeDocument/2006/relationships/hyperlink" Target="https://www.pythoncentral.io/python-beautiful-soup-example-yahoo-finance-scraper/" TargetMode="External"/><Relationship Id="rId1" Type="http://schemas.openxmlformats.org/officeDocument/2006/relationships/slideLayout" Target="../slideLayouts/slideLayout2.xml"/><Relationship Id="rId2" Type="http://schemas.openxmlformats.org/officeDocument/2006/relationships/hyperlink" Target="https://www.crummy.com/software/BeautifulSou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prstClr val="white"/>
              </a:solidFill>
            </a:endParaRPr>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prstClr val="white"/>
              </a:solidFill>
            </a:endParaRPr>
          </a:p>
        </p:txBody>
      </p:sp>
      <p:grpSp>
        <p:nvGrpSpPr>
          <p:cNvPr id="25" name="Group 91"/>
          <p:cNvGrpSpPr/>
          <p:nvPr/>
        </p:nvGrpSpPr>
        <p:grpSpPr bwMode="auto">
          <a:xfrm>
            <a:off x="1822357" y="3309841"/>
            <a:ext cx="390552" cy="616758"/>
            <a:chOff x="936" y="1480"/>
            <a:chExt cx="1589" cy="2510"/>
          </a:xfrm>
        </p:grpSpPr>
        <p:grpSp>
          <p:nvGrpSpPr>
            <p:cNvPr id="26" name="组合 33"/>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prstClr val="white"/>
                  </a:solidFill>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700" b="1">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2" name="TextBox 1"/>
          <p:cNvSpPr txBox="1"/>
          <p:nvPr/>
        </p:nvSpPr>
        <p:spPr>
          <a:xfrm>
            <a:off x="122153" y="2169137"/>
            <a:ext cx="8945065" cy="584747"/>
          </a:xfrm>
          <a:prstGeom prst="rect">
            <a:avLst/>
          </a:prstGeom>
          <a:noFill/>
        </p:spPr>
        <p:txBody>
          <a:bodyPr wrap="square" lIns="91413" tIns="45706" rIns="91413" bIns="45706" rtlCol="0">
            <a:spAutoFit/>
          </a:bodyPr>
          <a:lstStyle/>
          <a:p>
            <a:pPr algn="ctr"/>
            <a:r>
              <a:rPr lang="en-US" altLang="zh-CN" sz="3200" b="1" dirty="0">
                <a:solidFill>
                  <a:prstClr val="white"/>
                </a:solidFill>
                <a:latin typeface="微软雅黑" panose="020B0503020204020204" pitchFamily="34" charset="-122"/>
                <a:ea typeface="微软雅黑" panose="020B0503020204020204" pitchFamily="34" charset="-122"/>
              </a:rPr>
              <a:t>《</a:t>
            </a:r>
            <a:r>
              <a:rPr lang="zh-CN" altLang="en-US" sz="3200" b="1" dirty="0">
                <a:solidFill>
                  <a:prstClr val="white"/>
                </a:solidFill>
                <a:latin typeface="微软雅黑" panose="020B0503020204020204" pitchFamily="34" charset="-122"/>
                <a:ea typeface="微软雅黑" panose="020B0503020204020204" pitchFamily="34" charset="-122"/>
              </a:rPr>
              <a:t>互联网与文本分析</a:t>
            </a:r>
            <a:r>
              <a:rPr lang="en-US" altLang="zh-CN" sz="3200" b="1" dirty="0">
                <a:solidFill>
                  <a:prstClr val="white"/>
                </a:solidFill>
                <a:latin typeface="微软雅黑" panose="020B0503020204020204" pitchFamily="34" charset="-122"/>
                <a:ea typeface="微软雅黑" panose="020B0503020204020204" pitchFamily="34" charset="-122"/>
              </a:rPr>
              <a:t>》</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17" name="Rectangle 3"/>
          <p:cNvSpPr txBox="1">
            <a:spLocks noChangeArrowheads="1"/>
          </p:cNvSpPr>
          <p:nvPr/>
        </p:nvSpPr>
        <p:spPr bwMode="auto">
          <a:xfrm>
            <a:off x="1692275" y="3359299"/>
            <a:ext cx="5256213" cy="285750"/>
          </a:xfrm>
          <a:prstGeom prst="rect">
            <a:avLst/>
          </a:prstGeom>
          <a:noFill/>
          <a:ln w="9525">
            <a:noFill/>
            <a:miter lim="800000"/>
          </a:ln>
        </p:spPr>
        <p:txBody>
          <a:bodyPr/>
          <a:lstStyle/>
          <a:p>
            <a:pPr algn="ctr">
              <a:lnSpc>
                <a:spcPct val="80000"/>
              </a:lnSpc>
              <a:spcBef>
                <a:spcPct val="20000"/>
              </a:spcBef>
              <a:buSzPct val="100000"/>
              <a:defRPr/>
            </a:pPr>
            <a:r>
              <a:rPr kumimoji="1" lang="zh-CN" altLang="en-US" b="1" kern="0">
                <a:solidFill>
                  <a:prstClr val="white"/>
                </a:solidFill>
                <a:latin typeface="Times-Roman" charset="0"/>
                <a:ea typeface="隶书" panose="02010509060101010101" pitchFamily="49" charset="-122"/>
              </a:rPr>
              <a:t>范举教授         </a:t>
            </a:r>
            <a:r>
              <a:rPr kumimoji="1" lang="en-US" altLang="zh-CN" b="1" kern="0" dirty="0" err="1">
                <a:solidFill>
                  <a:prstClr val="white"/>
                </a:solidFill>
                <a:latin typeface="Times-Roman" charset="0"/>
                <a:ea typeface="隶书" panose="02010509060101010101" pitchFamily="49" charset="-122"/>
              </a:rPr>
              <a:t>fanj@ruc.edu.cn</a:t>
            </a:r>
            <a:endParaRPr kumimoji="1" lang="en-US" altLang="zh-CN" b="1" kern="0" dirty="0">
              <a:solidFill>
                <a:prstClr val="white"/>
              </a:solidFill>
              <a:latin typeface="Times-Roman"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一些典型互联网应用场景</a:t>
            </a:r>
          </a:p>
        </p:txBody>
      </p:sp>
      <p:sp>
        <p:nvSpPr>
          <p:cNvPr id="3" name="内容占位符 2"/>
          <p:cNvSpPr>
            <a:spLocks noGrp="1"/>
          </p:cNvSpPr>
          <p:nvPr>
            <p:ph idx="1"/>
          </p:nvPr>
        </p:nvSpPr>
        <p:spPr/>
        <p:txBody>
          <a:bodyPr>
            <a:normAutofit lnSpcReduction="10000"/>
          </a:bodyPr>
          <a:lstStyle/>
          <a:p>
            <a:r>
              <a:rPr kumimoji="1" lang="zh-CN" altLang="en-US" dirty="0"/>
              <a:t>搜索引擎</a:t>
            </a:r>
            <a:endParaRPr kumimoji="1" lang="en-US" altLang="zh-CN" dirty="0"/>
          </a:p>
          <a:p>
            <a:endParaRPr kumimoji="1" lang="en-US" altLang="zh-CN" dirty="0"/>
          </a:p>
          <a:p>
            <a:endParaRPr kumimoji="1" lang="en-US" altLang="zh-CN" dirty="0"/>
          </a:p>
          <a:p>
            <a:endParaRPr kumimoji="1" lang="en-US" altLang="zh-CN" dirty="0"/>
          </a:p>
          <a:p>
            <a:r>
              <a:rPr kumimoji="1" lang="zh-CN" altLang="en-US" dirty="0"/>
              <a:t>推荐系统</a:t>
            </a:r>
            <a:endParaRPr kumimoji="1" lang="en-US" altLang="zh-CN" dirty="0"/>
          </a:p>
          <a:p>
            <a:endParaRPr kumimoji="1" lang="en-US" altLang="zh-CN" dirty="0"/>
          </a:p>
          <a:p>
            <a:endParaRPr kumimoji="1" lang="en-US" altLang="zh-CN" dirty="0"/>
          </a:p>
          <a:p>
            <a:endParaRPr kumimoji="1" lang="en-US" altLang="zh-CN" dirty="0"/>
          </a:p>
          <a:p>
            <a:r>
              <a:rPr kumimoji="1" lang="zh-CN" altLang="en-US" dirty="0"/>
              <a:t>自然语言处理</a:t>
            </a:r>
            <a:endParaRPr kumimoji="1" lang="en-US" altLang="zh-CN" dirty="0"/>
          </a:p>
          <a:p>
            <a:pPr lvl="1"/>
            <a:r>
              <a:rPr kumimoji="1" lang="zh-CN" altLang="en-US" dirty="0"/>
              <a:t>机器翻译</a:t>
            </a:r>
            <a:endParaRPr kumimoji="1" lang="en-US" altLang="zh-CN" dirty="0"/>
          </a:p>
          <a:p>
            <a:pPr lvl="1"/>
            <a:r>
              <a:rPr kumimoji="1" lang="zh-CN" altLang="en-US" dirty="0"/>
              <a:t>问答系统</a:t>
            </a:r>
            <a:endParaRPr kumimoji="1" lang="en-US" altLang="zh-CN" dirty="0"/>
          </a:p>
          <a:p>
            <a:pPr marL="0" indent="0">
              <a:buNone/>
            </a:pPr>
            <a:endParaRPr kumimoji="1" lang="en-US" altLang="zh-CN" dirty="0"/>
          </a:p>
        </p:txBody>
      </p:sp>
      <p:pic>
        <p:nvPicPr>
          <p:cNvPr id="5" name="图片 4"/>
          <p:cNvPicPr>
            <a:picLocks noChangeAspect="1"/>
          </p:cNvPicPr>
          <p:nvPr/>
        </p:nvPicPr>
        <p:blipFill>
          <a:blip r:embed="rId2"/>
          <a:stretch>
            <a:fillRect/>
          </a:stretch>
        </p:blipFill>
        <p:spPr>
          <a:xfrm>
            <a:off x="4886112" y="3319740"/>
            <a:ext cx="1744548" cy="3101419"/>
          </a:xfrm>
          <a:prstGeom prst="rect">
            <a:avLst/>
          </a:prstGeom>
        </p:spPr>
      </p:pic>
      <p:pic>
        <p:nvPicPr>
          <p:cNvPr id="6" name="图片 5"/>
          <p:cNvPicPr>
            <a:picLocks noChangeAspect="1"/>
          </p:cNvPicPr>
          <p:nvPr/>
        </p:nvPicPr>
        <p:blipFill>
          <a:blip r:embed="rId3"/>
          <a:stretch>
            <a:fillRect/>
          </a:stretch>
        </p:blipFill>
        <p:spPr>
          <a:xfrm>
            <a:off x="2780221" y="3319740"/>
            <a:ext cx="1794300" cy="1779410"/>
          </a:xfrm>
          <a:prstGeom prst="rect">
            <a:avLst/>
          </a:prstGeom>
        </p:spPr>
      </p:pic>
      <p:pic>
        <p:nvPicPr>
          <p:cNvPr id="7" name="图片 6"/>
          <p:cNvPicPr>
            <a:picLocks noChangeAspect="1"/>
          </p:cNvPicPr>
          <p:nvPr/>
        </p:nvPicPr>
        <p:blipFill>
          <a:blip r:embed="rId4"/>
          <a:stretch>
            <a:fillRect/>
          </a:stretch>
        </p:blipFill>
        <p:spPr>
          <a:xfrm>
            <a:off x="2519903" y="631204"/>
            <a:ext cx="1714828" cy="1940546"/>
          </a:xfrm>
          <a:prstGeom prst="rect">
            <a:avLst/>
          </a:prstGeom>
        </p:spPr>
      </p:pic>
      <p:pic>
        <p:nvPicPr>
          <p:cNvPr id="8" name="图片 7"/>
          <p:cNvPicPr>
            <a:picLocks noChangeAspect="1"/>
          </p:cNvPicPr>
          <p:nvPr/>
        </p:nvPicPr>
        <p:blipFill>
          <a:blip r:embed="rId5"/>
          <a:stretch>
            <a:fillRect/>
          </a:stretch>
        </p:blipFill>
        <p:spPr>
          <a:xfrm>
            <a:off x="4886112" y="973850"/>
            <a:ext cx="2193334" cy="2231590"/>
          </a:xfrm>
          <a:prstGeom prst="rect">
            <a:avLst/>
          </a:prstGeom>
        </p:spPr>
      </p:pic>
    </p:spTree>
    <p:extLst>
      <p:ext uri="{BB962C8B-B14F-4D97-AF65-F5344CB8AC3E}">
        <p14:creationId xmlns:p14="http://schemas.microsoft.com/office/powerpoint/2010/main" val="19435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互联网数据</a:t>
            </a:r>
            <a:endParaRPr lang="en-US" dirty="0"/>
          </a:p>
        </p:txBody>
      </p:sp>
      <p:sp>
        <p:nvSpPr>
          <p:cNvPr id="3" name="Content Placeholder 2"/>
          <p:cNvSpPr>
            <a:spLocks noGrp="1"/>
          </p:cNvSpPr>
          <p:nvPr>
            <p:ph idx="1"/>
          </p:nvPr>
        </p:nvSpPr>
        <p:spPr/>
        <p:txBody>
          <a:bodyPr/>
          <a:lstStyle/>
          <a:p>
            <a:r>
              <a:rPr lang="zh-CN" altLang="en-US" dirty="0"/>
              <a:t>常见的数据类型</a:t>
            </a:r>
            <a:endParaRPr lang="en-US" altLang="zh-CN" dirty="0"/>
          </a:p>
          <a:p>
            <a:pPr lvl="1"/>
            <a:r>
              <a:rPr lang="zh-CN" altLang="en-US" dirty="0"/>
              <a:t>结构化数据</a:t>
            </a:r>
            <a:endParaRPr lang="en-US" altLang="zh-CN" dirty="0"/>
          </a:p>
          <a:p>
            <a:pPr lvl="2"/>
            <a:r>
              <a:rPr lang="zh-CN" altLang="en-US" dirty="0"/>
              <a:t>例如</a:t>
            </a:r>
            <a:r>
              <a:rPr lang="en-US" altLang="zh-CN" dirty="0"/>
              <a:t>:</a:t>
            </a:r>
            <a:r>
              <a:rPr lang="zh-CN" altLang="en-US" dirty="0"/>
              <a:t>学号、姓名、课程、成绩、学分 </a:t>
            </a:r>
            <a:endParaRPr lang="en-US" altLang="zh-CN" dirty="0"/>
          </a:p>
          <a:p>
            <a:pPr lvl="2"/>
            <a:r>
              <a:rPr lang="zh-CN" altLang="en-US" dirty="0"/>
              <a:t>常使用关系型数据库进行存储</a:t>
            </a:r>
            <a:endParaRPr lang="en-US" altLang="zh-CN" dirty="0"/>
          </a:p>
          <a:p>
            <a:pPr lvl="2"/>
            <a:r>
              <a:rPr lang="zh-CN" altLang="en-US" dirty="0"/>
              <a:t>表 </a:t>
            </a:r>
            <a:endParaRPr lang="en-US" altLang="zh-CN" dirty="0"/>
          </a:p>
          <a:p>
            <a:pPr lvl="1"/>
            <a:r>
              <a:rPr lang="zh-CN" altLang="en-US" dirty="0"/>
              <a:t>非结构化数据</a:t>
            </a:r>
            <a:endParaRPr lang="en-US" altLang="zh-CN" dirty="0"/>
          </a:p>
          <a:p>
            <a:pPr lvl="2"/>
            <a:r>
              <a:rPr lang="zh-CN" altLang="en-US" dirty="0">
                <a:solidFill>
                  <a:srgbClr val="C00000"/>
                </a:solidFill>
              </a:rPr>
              <a:t>文本数据</a:t>
            </a:r>
            <a:r>
              <a:rPr lang="en-US" altLang="zh-CN" dirty="0">
                <a:solidFill>
                  <a:srgbClr val="C00000"/>
                </a:solidFill>
              </a:rPr>
              <a:t>(</a:t>
            </a:r>
            <a:r>
              <a:rPr lang="zh-CN" altLang="en-US" dirty="0">
                <a:solidFill>
                  <a:srgbClr val="C00000"/>
                </a:solidFill>
              </a:rPr>
              <a:t>本课程重点讲解</a:t>
            </a:r>
            <a:r>
              <a:rPr lang="en-US" altLang="zh-CN" dirty="0">
                <a:solidFill>
                  <a:srgbClr val="C00000"/>
                </a:solidFill>
              </a:rPr>
              <a:t>) </a:t>
            </a:r>
          </a:p>
          <a:p>
            <a:pPr lvl="2"/>
            <a:r>
              <a:rPr lang="zh-CN" altLang="en-US" dirty="0"/>
              <a:t>图片</a:t>
            </a:r>
            <a:endParaRPr lang="en-US" altLang="zh-CN" dirty="0"/>
          </a:p>
          <a:p>
            <a:pPr lvl="2"/>
            <a:r>
              <a:rPr lang="zh-CN" altLang="en-US" dirty="0"/>
              <a:t>视频</a:t>
            </a:r>
            <a:endParaRPr lang="en-US" altLang="zh-CN" dirty="0"/>
          </a:p>
          <a:p>
            <a:pPr lvl="2"/>
            <a:r>
              <a:rPr lang="zh-CN" altLang="en-US" dirty="0"/>
              <a:t>语音 </a:t>
            </a:r>
          </a:p>
          <a:p>
            <a:r>
              <a:rPr lang="zh-CN" altLang="en-US" dirty="0"/>
              <a:t>每个人都在不停的在互联网上生产和消费着文本数据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000" dirty="0"/>
              <a:t>知识准备</a:t>
            </a:r>
          </a:p>
        </p:txBody>
      </p:sp>
      <p:sp>
        <p:nvSpPr>
          <p:cNvPr id="3" name="内容占位符 2"/>
          <p:cNvSpPr>
            <a:spLocks noGrp="1"/>
          </p:cNvSpPr>
          <p:nvPr>
            <p:ph idx="1"/>
          </p:nvPr>
        </p:nvSpPr>
        <p:spPr/>
        <p:txBody>
          <a:bodyPr>
            <a:normAutofit/>
          </a:bodyPr>
          <a:lstStyle/>
          <a:p>
            <a:r>
              <a:rPr lang="zh-CN" altLang="en-US" dirty="0"/>
              <a:t>什么是网站</a:t>
            </a:r>
          </a:p>
          <a:p>
            <a:pPr lvl="1"/>
            <a:r>
              <a:rPr lang="zh-CN" altLang="en-US" dirty="0"/>
              <a:t>网站</a:t>
            </a:r>
            <a:r>
              <a:rPr lang="en-US" altLang="zh-CN" dirty="0"/>
              <a:t>(Website)</a:t>
            </a:r>
            <a:r>
              <a:rPr lang="zh-CN" altLang="en-US" dirty="0"/>
              <a:t>是指在因特网上根据一定的规则，使用</a:t>
            </a:r>
            <a:r>
              <a:rPr lang="en-US" altLang="zh-CN" dirty="0"/>
              <a:t>HTML</a:t>
            </a:r>
            <a:r>
              <a:rPr lang="zh-CN" altLang="en-US" dirty="0"/>
              <a:t>等工具制作的用于展示特定内容相关网页的集合。</a:t>
            </a:r>
            <a:endParaRPr lang="en-US" altLang="zh-CN" dirty="0"/>
          </a:p>
          <a:p>
            <a:r>
              <a:rPr lang="zh-CN" altLang="en-US" dirty="0"/>
              <a:t>网站的组成</a:t>
            </a:r>
          </a:p>
          <a:p>
            <a:pPr lvl="1"/>
            <a:r>
              <a:rPr lang="zh-CN" altLang="en-US" dirty="0"/>
              <a:t>域名、统一资源定位符</a:t>
            </a:r>
            <a:r>
              <a:rPr lang="en-US" altLang="zh-CN" dirty="0"/>
              <a:t>URL</a:t>
            </a:r>
            <a:r>
              <a:rPr lang="zh-CN" altLang="en-US" dirty="0"/>
              <a:t>、</a:t>
            </a:r>
            <a:r>
              <a:rPr lang="en-US" altLang="zh-CN" dirty="0"/>
              <a:t>DNS</a:t>
            </a:r>
            <a:r>
              <a:rPr lang="zh-CN" altLang="en-US" dirty="0"/>
              <a:t>域名解析</a:t>
            </a:r>
            <a:endParaRPr lang="en-US" altLang="zh-CN" dirty="0"/>
          </a:p>
          <a:p>
            <a:pPr lvl="1"/>
            <a:r>
              <a:rPr lang="zh-CN" altLang="en-US" dirty="0"/>
              <a:t>网站前台（</a:t>
            </a:r>
            <a:r>
              <a:rPr lang="en-US" altLang="zh-CN" dirty="0"/>
              <a:t>HTML</a:t>
            </a:r>
            <a:r>
              <a:rPr lang="zh-CN" altLang="en-US" dirty="0"/>
              <a:t>、</a:t>
            </a:r>
            <a:r>
              <a:rPr lang="en-US" altLang="zh-CN" dirty="0"/>
              <a:t>CSS</a:t>
            </a:r>
            <a:r>
              <a:rPr lang="zh-CN" altLang="en-US" dirty="0"/>
              <a:t>）</a:t>
            </a:r>
            <a:endParaRPr lang="en-US" altLang="zh-CN" dirty="0"/>
          </a:p>
          <a:p>
            <a:pPr lvl="1"/>
            <a:r>
              <a:rPr lang="zh-CN" altLang="en-US" dirty="0"/>
              <a:t>网站后台（数据库、</a:t>
            </a:r>
            <a:r>
              <a:rPr lang="en-US" altLang="zh-CN" dirty="0"/>
              <a:t>PHP</a:t>
            </a:r>
            <a:r>
              <a:rPr lang="zh-CN" altLang="en-US" dirty="0"/>
              <a:t>、</a:t>
            </a:r>
            <a:r>
              <a:rPr lang="en-US" altLang="zh-CN" dirty="0"/>
              <a:t>Java……</a:t>
            </a:r>
            <a:r>
              <a:rPr lang="zh-CN" altLang="en-US" dirty="0"/>
              <a:t>）</a:t>
            </a:r>
            <a:endParaRPr lang="en-US" altLang="zh-CN" dirty="0"/>
          </a:p>
          <a:p>
            <a:pPr lvl="1"/>
            <a:r>
              <a:rPr lang="zh-CN" altLang="en-US" dirty="0"/>
              <a:t>空间服务器</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000" dirty="0"/>
              <a:t>知识准备</a:t>
            </a:r>
          </a:p>
        </p:txBody>
      </p:sp>
      <p:sp>
        <p:nvSpPr>
          <p:cNvPr id="3" name="内容占位符 2"/>
          <p:cNvSpPr>
            <a:spLocks noGrp="1"/>
          </p:cNvSpPr>
          <p:nvPr>
            <p:ph idx="1"/>
          </p:nvPr>
        </p:nvSpPr>
        <p:spPr/>
        <p:txBody>
          <a:bodyPr>
            <a:normAutofit/>
          </a:bodyPr>
          <a:lstStyle/>
          <a:p>
            <a:r>
              <a:rPr lang="zh-CN" altLang="en-US" dirty="0"/>
              <a:t>域名</a:t>
            </a:r>
            <a:endParaRPr lang="en-US" altLang="zh-CN" dirty="0"/>
          </a:p>
          <a:p>
            <a:pPr lvl="1"/>
            <a:r>
              <a:rPr lang="zh-CN" altLang="en-US" dirty="0"/>
              <a:t>域名（</a:t>
            </a:r>
            <a:r>
              <a:rPr lang="en-US" altLang="zh-CN" dirty="0"/>
              <a:t>Domain Name</a:t>
            </a:r>
            <a:r>
              <a:rPr lang="zh-CN" altLang="en-US" dirty="0"/>
              <a:t>），是由一串用点分隔的字母组成的</a:t>
            </a:r>
            <a:r>
              <a:rPr lang="en-US" altLang="zh-CN" dirty="0"/>
              <a:t>Internet</a:t>
            </a:r>
            <a:r>
              <a:rPr lang="zh-CN" altLang="en-US" dirty="0"/>
              <a:t>上某一台计算机或计算机组的名称。</a:t>
            </a:r>
          </a:p>
          <a:p>
            <a:pPr lvl="1"/>
            <a:r>
              <a:rPr lang="zh-CN" altLang="en-US" dirty="0"/>
              <a:t>域名已经成为互联网的品牌、网上商标保护必备的产品之一。</a:t>
            </a:r>
            <a:endParaRPr lang="en-US" altLang="zh-CN" dirty="0"/>
          </a:p>
          <a:p>
            <a:pPr lvl="1"/>
            <a:r>
              <a:rPr lang="zh-CN" altLang="en-US" dirty="0"/>
              <a:t>以百度的域名为例（</a:t>
            </a:r>
            <a:r>
              <a:rPr lang="en-US" altLang="zh-CN" dirty="0">
                <a:hlinkClick r:id="rId3"/>
              </a:rPr>
              <a:t>www.baidu.com</a:t>
            </a:r>
            <a:r>
              <a:rPr lang="zh-CN" altLang="en-US" dirty="0"/>
              <a:t>）</a:t>
            </a:r>
          </a:p>
          <a:p>
            <a:pPr lvl="2">
              <a:buFont typeface="Wingdings" panose="05000000000000000000" pitchFamily="2" charset="2"/>
              <a:buChar char="n"/>
            </a:pPr>
            <a:r>
              <a:rPr lang="zh-CN" altLang="en-US" sz="1400" dirty="0"/>
              <a:t>标号“</a:t>
            </a:r>
            <a:r>
              <a:rPr lang="en-US" altLang="zh-CN" sz="1400" dirty="0" err="1"/>
              <a:t>baidu</a:t>
            </a:r>
            <a:r>
              <a:rPr lang="en-US" altLang="zh-CN" sz="1400" dirty="0"/>
              <a:t>”</a:t>
            </a:r>
            <a:r>
              <a:rPr lang="zh-CN" altLang="en-US" sz="1400" dirty="0"/>
              <a:t>是这个域名的主域名体</a:t>
            </a:r>
          </a:p>
          <a:p>
            <a:pPr lvl="2">
              <a:buFont typeface="Wingdings" panose="05000000000000000000" pitchFamily="2" charset="2"/>
              <a:buChar char="n"/>
            </a:pPr>
            <a:r>
              <a:rPr lang="zh-CN" altLang="en-US" sz="1400" dirty="0"/>
              <a:t>标号“</a:t>
            </a:r>
            <a:r>
              <a:rPr lang="en-US" altLang="zh-CN" sz="1400" dirty="0"/>
              <a:t>com”</a:t>
            </a:r>
            <a:r>
              <a:rPr lang="zh-CN" altLang="en-US" sz="1400" dirty="0"/>
              <a:t>则是该域名的后缀，代表的这是一个</a:t>
            </a:r>
            <a:r>
              <a:rPr lang="en-US" altLang="zh-CN" sz="1400" dirty="0"/>
              <a:t>com</a:t>
            </a:r>
            <a:r>
              <a:rPr lang="zh-CN" altLang="en-US" sz="1400" dirty="0"/>
              <a:t>国际域名，是顶级域名。</a:t>
            </a:r>
          </a:p>
          <a:p>
            <a:pPr lvl="2">
              <a:buFont typeface="Wingdings" panose="05000000000000000000" pitchFamily="2" charset="2"/>
              <a:buChar char="n"/>
            </a:pPr>
            <a:r>
              <a:rPr lang="zh-CN" altLang="en-US" sz="1400" dirty="0"/>
              <a:t>前面的</a:t>
            </a:r>
            <a:r>
              <a:rPr lang="en-US" altLang="zh-CN" sz="1400" dirty="0"/>
              <a:t>www.</a:t>
            </a:r>
            <a:r>
              <a:rPr lang="zh-CN" altLang="en-US" sz="1400" dirty="0"/>
              <a:t>是网络名， 为</a:t>
            </a:r>
            <a:r>
              <a:rPr lang="en-US" altLang="zh-CN" sz="1400" dirty="0"/>
              <a:t>www</a:t>
            </a:r>
            <a:r>
              <a:rPr lang="zh-CN" altLang="en-US" sz="1400" dirty="0"/>
              <a:t>的域名。</a:t>
            </a:r>
            <a:endParaRPr lang="en-US" altLang="zh-CN" sz="2400" dirty="0"/>
          </a:p>
          <a:p>
            <a:r>
              <a:rPr lang="en-US" altLang="zh-CN" dirty="0"/>
              <a:t>DNS</a:t>
            </a:r>
            <a:r>
              <a:rPr lang="zh-CN" altLang="en-US" dirty="0"/>
              <a:t>规定，域名中的标号都由</a:t>
            </a:r>
            <a:r>
              <a:rPr lang="zh-CN" altLang="en-US" dirty="0">
                <a:solidFill>
                  <a:srgbClr val="FF0000"/>
                </a:solidFill>
              </a:rPr>
              <a:t>英文字母和数字</a:t>
            </a:r>
            <a:r>
              <a:rPr lang="zh-CN" altLang="en-US" dirty="0"/>
              <a:t>组成。每一个标号</a:t>
            </a:r>
            <a:r>
              <a:rPr lang="zh-CN" altLang="en-US" dirty="0">
                <a:solidFill>
                  <a:srgbClr val="FF0000"/>
                </a:solidFill>
              </a:rPr>
              <a:t>不超过</a:t>
            </a:r>
            <a:r>
              <a:rPr lang="en-US" altLang="zh-CN" dirty="0">
                <a:solidFill>
                  <a:srgbClr val="FF0000"/>
                </a:solidFill>
              </a:rPr>
              <a:t>63</a:t>
            </a:r>
            <a:r>
              <a:rPr lang="zh-CN" altLang="en-US" dirty="0">
                <a:solidFill>
                  <a:srgbClr val="FF0000"/>
                </a:solidFill>
              </a:rPr>
              <a:t>个字符</a:t>
            </a:r>
            <a:r>
              <a:rPr lang="zh-CN" altLang="en-US" dirty="0"/>
              <a:t>，也</a:t>
            </a:r>
            <a:r>
              <a:rPr lang="zh-CN" altLang="en-US" dirty="0">
                <a:solidFill>
                  <a:srgbClr val="FF0000"/>
                </a:solidFill>
              </a:rPr>
              <a:t>不区分大小写字母</a:t>
            </a:r>
            <a:r>
              <a:rPr lang="zh-CN" altLang="en-US" dirty="0"/>
              <a:t>。标号中除连字符（</a:t>
            </a:r>
            <a:r>
              <a:rPr lang="en-US" altLang="zh-CN" dirty="0"/>
              <a:t>-</a:t>
            </a:r>
            <a:r>
              <a:rPr lang="zh-CN" altLang="en-US" dirty="0"/>
              <a:t>）外不能使用其他的标点符号。级别最低的域名写在最左边，而级别最高的域名写在最右边。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000" dirty="0"/>
              <a:t>知识准备</a:t>
            </a:r>
          </a:p>
        </p:txBody>
      </p:sp>
      <p:sp>
        <p:nvSpPr>
          <p:cNvPr id="3" name="内容占位符 2"/>
          <p:cNvSpPr>
            <a:spLocks noGrp="1"/>
          </p:cNvSpPr>
          <p:nvPr>
            <p:ph idx="1"/>
          </p:nvPr>
        </p:nvSpPr>
        <p:spPr/>
        <p:txBody>
          <a:bodyPr>
            <a:normAutofit/>
          </a:bodyPr>
          <a:lstStyle/>
          <a:p>
            <a:r>
              <a:rPr lang="zh-CN" altLang="en-US" dirty="0"/>
              <a:t>常见域名</a:t>
            </a:r>
          </a:p>
          <a:p>
            <a:pPr lvl="1"/>
            <a:r>
              <a:rPr lang="en-US" altLang="zh-CN" dirty="0"/>
              <a:t>com --- Commercial organizations</a:t>
            </a:r>
            <a:r>
              <a:rPr lang="zh-CN" altLang="en-US" dirty="0"/>
              <a:t>， 工、商、金融等企业</a:t>
            </a:r>
            <a:endParaRPr lang="en-US" altLang="zh-CN" dirty="0"/>
          </a:p>
          <a:p>
            <a:pPr lvl="1"/>
            <a:r>
              <a:rPr lang="en-US" altLang="zh-CN" dirty="0" err="1"/>
              <a:t>edu</a:t>
            </a:r>
            <a:r>
              <a:rPr lang="en-US" altLang="zh-CN" dirty="0"/>
              <a:t> --- Educational institutions </a:t>
            </a:r>
            <a:r>
              <a:rPr lang="zh-CN" altLang="en-US" dirty="0"/>
              <a:t>教育机构</a:t>
            </a:r>
          </a:p>
          <a:p>
            <a:pPr lvl="1"/>
            <a:r>
              <a:rPr lang="en-US" altLang="zh-CN" dirty="0"/>
              <a:t>net --- Network operations and service centers</a:t>
            </a:r>
            <a:r>
              <a:rPr lang="zh-CN" altLang="en-US" dirty="0"/>
              <a:t>， 互联网络、接入网络的信息中心（</a:t>
            </a:r>
            <a:r>
              <a:rPr lang="en-US" altLang="zh-CN" dirty="0"/>
              <a:t>NIC)</a:t>
            </a:r>
            <a:r>
              <a:rPr lang="zh-CN" altLang="en-US" dirty="0"/>
              <a:t>和运行中心（</a:t>
            </a:r>
            <a:r>
              <a:rPr lang="en-US" altLang="zh-CN" dirty="0"/>
              <a:t>NOC)</a:t>
            </a:r>
            <a:endParaRPr lang="zh-CN" altLang="en-US" dirty="0"/>
          </a:p>
          <a:p>
            <a:pPr lvl="1"/>
            <a:r>
              <a:rPr lang="en-US" altLang="zh-CN" dirty="0"/>
              <a:t>org --- Other organizations</a:t>
            </a:r>
            <a:r>
              <a:rPr lang="zh-CN" altLang="en-US" dirty="0"/>
              <a:t>，各种非盈利性的组织</a:t>
            </a:r>
            <a:endParaRPr lang="en-US" altLang="zh-CN" dirty="0"/>
          </a:p>
          <a:p>
            <a:pPr lvl="1"/>
            <a:r>
              <a:rPr lang="en-US" altLang="zh-CN" dirty="0" err="1"/>
              <a:t>cn</a:t>
            </a:r>
            <a:r>
              <a:rPr lang="en-US" altLang="zh-CN" dirty="0"/>
              <a:t> --- china</a:t>
            </a:r>
          </a:p>
          <a:p>
            <a:pPr lvl="1"/>
            <a:r>
              <a:rPr lang="en-US" altLang="zh-CN" dirty="0" err="1"/>
              <a:t>io</a:t>
            </a:r>
            <a:r>
              <a:rPr lang="en-US" altLang="zh-CN" dirty="0"/>
              <a:t> --- British Indian Ocean Territory</a:t>
            </a:r>
            <a:r>
              <a:rPr lang="zh-CN" altLang="en-US" dirty="0"/>
              <a:t>，和</a:t>
            </a:r>
            <a:r>
              <a:rPr lang="en-US" altLang="zh-CN" dirty="0" err="1"/>
              <a:t>cn</a:t>
            </a:r>
            <a:r>
              <a:rPr lang="zh-CN" altLang="en-US" dirty="0"/>
              <a:t>一样是一个地理位置，但常用于科技公司</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000" dirty="0"/>
              <a:t>知识准备</a:t>
            </a:r>
          </a:p>
        </p:txBody>
      </p:sp>
      <p:sp>
        <p:nvSpPr>
          <p:cNvPr id="3" name="内容占位符 2"/>
          <p:cNvSpPr>
            <a:spLocks noGrp="1"/>
          </p:cNvSpPr>
          <p:nvPr>
            <p:ph idx="1"/>
          </p:nvPr>
        </p:nvSpPr>
        <p:spPr/>
        <p:txBody>
          <a:bodyPr>
            <a:normAutofit/>
          </a:bodyPr>
          <a:lstStyle/>
          <a:p>
            <a:r>
              <a:rPr lang="en-US" altLang="zh-CN" dirty="0"/>
              <a:t>URL</a:t>
            </a:r>
            <a:endParaRPr lang="zh-CN" altLang="en-US" dirty="0"/>
          </a:p>
          <a:p>
            <a:pPr lvl="1"/>
            <a:r>
              <a:rPr lang="zh-CN" altLang="en-US" dirty="0"/>
              <a:t>统一资源定位符是对可以从互联网上得到的资源的位置和访问方法的一种简洁的表示，是互联网上标准资源的地址。互联网上的每个文件都有一个唯一的</a:t>
            </a:r>
            <a:r>
              <a:rPr lang="en-US" altLang="zh-CN" dirty="0"/>
              <a:t>URL</a:t>
            </a:r>
            <a:r>
              <a:rPr lang="zh-CN" altLang="en-US" dirty="0"/>
              <a:t>，它包含的信息指出文件的位置以及浏览器应该怎么处理它。</a:t>
            </a:r>
          </a:p>
          <a:p>
            <a:pPr lvl="1"/>
            <a:r>
              <a:rPr lang="zh-CN" altLang="en-US" dirty="0"/>
              <a:t>例如 </a:t>
            </a:r>
            <a:r>
              <a:rPr lang="en-US" altLang="zh-CN" dirty="0"/>
              <a:t>http://</a:t>
            </a:r>
            <a:r>
              <a:rPr lang="en-US" altLang="zh-CN" dirty="0" err="1"/>
              <a:t>roll.news.sina.com.cn</a:t>
            </a:r>
            <a:r>
              <a:rPr lang="en-US" altLang="zh-CN" dirty="0"/>
              <a:t>/news/index_0.shtml</a:t>
            </a:r>
            <a:r>
              <a:rPr lang="zh-CN" altLang="en-US" dirty="0"/>
              <a:t>就是一个</a:t>
            </a:r>
            <a:r>
              <a:rPr lang="en-US" altLang="zh-CN" dirty="0"/>
              <a:t>URL</a:t>
            </a:r>
            <a:endParaRPr lang="zh-CN" altLang="en-US" dirty="0"/>
          </a:p>
          <a:p>
            <a:pPr lvl="2">
              <a:buFont typeface="Wingdings" panose="05000000000000000000" pitchFamily="2" charset="2"/>
              <a:buChar char="n"/>
            </a:pPr>
            <a:r>
              <a:rPr lang="en-US" altLang="zh-CN" dirty="0" err="1">
                <a:solidFill>
                  <a:schemeClr val="tx1"/>
                </a:solidFill>
              </a:rPr>
              <a:t>roll.news.sina.com.cn</a:t>
            </a:r>
            <a:r>
              <a:rPr lang="zh-CN" altLang="en-US" dirty="0">
                <a:solidFill>
                  <a:schemeClr val="tx1"/>
                </a:solidFill>
              </a:rPr>
              <a:t>是这个网站的域名，也对应着服务器的</a:t>
            </a:r>
            <a:r>
              <a:rPr lang="en-US" altLang="zh-CN" dirty="0" err="1">
                <a:solidFill>
                  <a:schemeClr val="tx1"/>
                </a:solidFill>
              </a:rPr>
              <a:t>ip</a:t>
            </a:r>
            <a:r>
              <a:rPr lang="zh-CN" altLang="en-US" dirty="0">
                <a:solidFill>
                  <a:schemeClr val="tx1"/>
                </a:solidFill>
              </a:rPr>
              <a:t>地址</a:t>
            </a:r>
            <a:r>
              <a:rPr lang="zh-CN" altLang="en-US" dirty="0">
                <a:solidFill>
                  <a:srgbClr val="FF0000"/>
                </a:solidFill>
              </a:rPr>
              <a:t>（可以使用</a:t>
            </a:r>
            <a:r>
              <a:rPr lang="en-US" altLang="zh-CN" dirty="0">
                <a:solidFill>
                  <a:srgbClr val="FF0000"/>
                </a:solidFill>
              </a:rPr>
              <a:t>ping</a:t>
            </a:r>
            <a:r>
              <a:rPr lang="zh-CN" altLang="en-US" dirty="0">
                <a:solidFill>
                  <a:srgbClr val="FF0000"/>
                </a:solidFill>
              </a:rPr>
              <a:t> 命令查看）</a:t>
            </a:r>
            <a:endParaRPr lang="en-US" altLang="zh-CN" dirty="0">
              <a:solidFill>
                <a:srgbClr val="FF0000"/>
              </a:solidFill>
            </a:endParaRPr>
          </a:p>
          <a:p>
            <a:pPr lvl="2">
              <a:buFont typeface="Wingdings" panose="05000000000000000000" pitchFamily="2" charset="2"/>
              <a:buChar char="n"/>
            </a:pPr>
            <a:r>
              <a:rPr lang="en-US" altLang="zh-CN" dirty="0">
                <a:solidFill>
                  <a:schemeClr val="tx1"/>
                </a:solidFill>
              </a:rPr>
              <a:t>http</a:t>
            </a:r>
            <a:r>
              <a:rPr lang="zh-CN" altLang="en-US" dirty="0">
                <a:solidFill>
                  <a:schemeClr val="tx1"/>
                </a:solidFill>
              </a:rPr>
              <a:t>是超文本传输协议资源（常见的还有</a:t>
            </a:r>
            <a:r>
              <a:rPr lang="en-US" altLang="zh-CN" dirty="0">
                <a:solidFill>
                  <a:schemeClr val="tx1"/>
                </a:solidFill>
              </a:rPr>
              <a:t>https</a:t>
            </a:r>
            <a:r>
              <a:rPr lang="zh-CN" altLang="en-US" dirty="0">
                <a:solidFill>
                  <a:schemeClr val="tx1"/>
                </a:solidFill>
              </a:rPr>
              <a:t>，</a:t>
            </a:r>
            <a:r>
              <a:rPr lang="en-US" altLang="zh-CN" dirty="0">
                <a:solidFill>
                  <a:schemeClr val="tx1"/>
                </a:solidFill>
              </a:rPr>
              <a:t>ftp</a:t>
            </a:r>
            <a:r>
              <a:rPr lang="zh-CN" altLang="en-US" dirty="0">
                <a:solidFill>
                  <a:schemeClr val="tx1"/>
                </a:solidFill>
              </a:rPr>
              <a:t>等）</a:t>
            </a:r>
          </a:p>
          <a:p>
            <a:pPr lvl="2">
              <a:buFont typeface="Wingdings" panose="05000000000000000000" pitchFamily="2" charset="2"/>
              <a:buChar char="n"/>
            </a:pPr>
            <a:r>
              <a:rPr lang="zh-CN" altLang="en-US" dirty="0">
                <a:solidFill>
                  <a:schemeClr val="tx1"/>
                </a:solidFill>
              </a:rPr>
              <a:t>其余部分（</a:t>
            </a:r>
            <a:r>
              <a:rPr lang="en-US" altLang="zh-CN" dirty="0">
                <a:solidFill>
                  <a:schemeClr val="tx1"/>
                </a:solidFill>
              </a:rPr>
              <a:t>/news/index_0.shtml</a:t>
            </a:r>
            <a:r>
              <a:rPr lang="zh-CN" altLang="en-US" dirty="0">
                <a:solidFill>
                  <a:schemeClr val="tx1"/>
                </a:solidFill>
              </a:rPr>
              <a:t>）为路径部分，包含等级结构的路径定义，一般来说不同部分之间以斜线（</a:t>
            </a:r>
            <a:r>
              <a:rPr lang="en-US" altLang="zh-CN" dirty="0">
                <a:solidFill>
                  <a:schemeClr val="tx1"/>
                </a:solidFill>
              </a:rPr>
              <a:t>/</a:t>
            </a:r>
            <a:r>
              <a:rPr lang="zh-CN" altLang="en-US" dirty="0">
                <a:solidFill>
                  <a:schemeClr val="tx1"/>
                </a:solidFill>
              </a:rPr>
              <a:t>）分隔。</a:t>
            </a:r>
          </a:p>
          <a:p>
            <a:pPr lvl="1">
              <a:buFont typeface="Wingdings" panose="05000000000000000000" pitchFamily="2" charset="2"/>
              <a:buChar char="n"/>
            </a:pPr>
            <a:endParaRPr lang="zh-CN"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HTML</a:t>
            </a:r>
            <a:endParaRPr lang="en-US" dirty="0"/>
          </a:p>
        </p:txBody>
      </p:sp>
      <p:sp>
        <p:nvSpPr>
          <p:cNvPr id="3" name="Content Placeholder 2"/>
          <p:cNvSpPr>
            <a:spLocks noGrp="1"/>
          </p:cNvSpPr>
          <p:nvPr>
            <p:ph idx="1"/>
          </p:nvPr>
        </p:nvSpPr>
        <p:spPr/>
        <p:txBody>
          <a:bodyPr/>
          <a:lstStyle/>
          <a:p>
            <a:r>
              <a:rPr lang="en-US" altLang="zh-CN" dirty="0"/>
              <a:t>HTML</a:t>
            </a:r>
            <a:r>
              <a:rPr lang="zh-CN" altLang="en-US" dirty="0"/>
              <a:t>称为超文本标记语言，是一种标识性的语言。 它包括一系列标签</a:t>
            </a:r>
            <a:r>
              <a:rPr lang="en-US" altLang="zh-CN" dirty="0"/>
              <a:t>.</a:t>
            </a:r>
            <a:r>
              <a:rPr lang="zh-CN" altLang="en-US" dirty="0"/>
              <a:t>通过这些标签可以将网络上的 文档格式统一，使分散的</a:t>
            </a:r>
            <a:r>
              <a:rPr lang="en-US" altLang="zh-CN" dirty="0"/>
              <a:t>Internet</a:t>
            </a:r>
            <a:r>
              <a:rPr lang="zh-CN" altLang="en-US" dirty="0"/>
              <a:t>资源连接为一个逻 辑整体。</a:t>
            </a:r>
            <a:endParaRPr lang="en-US" altLang="zh-CN" dirty="0"/>
          </a:p>
          <a:p>
            <a:r>
              <a:rPr lang="zh-CN" altLang="en-US" dirty="0"/>
              <a:t>自</a:t>
            </a:r>
            <a:r>
              <a:rPr lang="en-US" altLang="zh-CN" dirty="0"/>
              <a:t>1990</a:t>
            </a:r>
            <a:r>
              <a:rPr lang="zh-CN" altLang="en-US" dirty="0"/>
              <a:t>年以来，</a:t>
            </a:r>
            <a:r>
              <a:rPr lang="en-US" altLang="zh-CN" dirty="0"/>
              <a:t>HTML</a:t>
            </a:r>
            <a:r>
              <a:rPr lang="zh-CN" altLang="en-US" dirty="0"/>
              <a:t>就一直被用作</a:t>
            </a:r>
            <a:r>
              <a:rPr lang="en-US" altLang="zh-CN" dirty="0"/>
              <a:t>WWW</a:t>
            </a:r>
            <a:r>
              <a:rPr lang="zh-CN" altLang="en-US" dirty="0"/>
              <a:t>的信息 表示语言，使用</a:t>
            </a:r>
            <a:r>
              <a:rPr lang="en-US" altLang="zh-CN" dirty="0"/>
              <a:t>HTML</a:t>
            </a:r>
            <a:r>
              <a:rPr lang="zh-CN" altLang="en-US" dirty="0"/>
              <a:t>语言描述的文件需要通过 </a:t>
            </a:r>
            <a:r>
              <a:rPr lang="en-US" altLang="zh-CN" dirty="0"/>
              <a:t>WWW</a:t>
            </a:r>
            <a:r>
              <a:rPr lang="zh-CN" altLang="en-US" dirty="0"/>
              <a:t>浏览器显示出效果。</a:t>
            </a:r>
            <a:endParaRPr lang="en-US" altLang="zh-CN" dirty="0"/>
          </a:p>
          <a:p>
            <a:r>
              <a:rPr lang="en-US" altLang="zh-CN" dirty="0"/>
              <a:t>HTML</a:t>
            </a:r>
            <a:r>
              <a:rPr lang="zh-CN" altLang="en-US" dirty="0"/>
              <a:t>文本是由</a:t>
            </a:r>
            <a:r>
              <a:rPr lang="en-US" altLang="zh-CN" dirty="0"/>
              <a:t>HTML</a:t>
            </a:r>
            <a:r>
              <a:rPr lang="zh-CN" altLang="en-US" dirty="0"/>
              <a:t>命令组成的描述性文本， </a:t>
            </a:r>
            <a:r>
              <a:rPr lang="en-US" altLang="zh-CN" dirty="0"/>
              <a:t>HTML</a:t>
            </a:r>
            <a:r>
              <a:rPr lang="zh-CN" altLang="en-US" dirty="0"/>
              <a:t>命令可以说明文字，图形、动画、声音、表 格、链接等</a:t>
            </a:r>
            <a:endParaRPr lang="en-US" altLang="zh-CN" dirty="0"/>
          </a:p>
          <a:p>
            <a:r>
              <a:rPr lang="en-US" altLang="zh-CN" dirty="0"/>
              <a:t>HTML5:HTML5</a:t>
            </a:r>
            <a:r>
              <a:rPr lang="zh-CN" altLang="en-US" dirty="0"/>
              <a:t>是公认的下一代</a:t>
            </a:r>
            <a:r>
              <a:rPr lang="en-US" altLang="zh-CN" dirty="0"/>
              <a:t>Web</a:t>
            </a:r>
            <a:r>
              <a:rPr lang="zh-CN" altLang="en-US" dirty="0"/>
              <a:t>语言，极大 地提升了</a:t>
            </a:r>
            <a:r>
              <a:rPr lang="en-US" altLang="zh-CN" dirty="0"/>
              <a:t>Web</a:t>
            </a:r>
            <a:r>
              <a:rPr lang="zh-CN" altLang="en-US" dirty="0"/>
              <a:t>在富媒体、富内容和富应用等方面的 能力，被喻为终将改变移动互联网的重要推手</a:t>
            </a:r>
            <a:endParaRPr lang="en-US" dirty="0"/>
          </a:p>
        </p:txBody>
      </p:sp>
    </p:spTree>
    <p:extLst>
      <p:ext uri="{BB962C8B-B14F-4D97-AF65-F5344CB8AC3E}">
        <p14:creationId xmlns:p14="http://schemas.microsoft.com/office/powerpoint/2010/main" val="3717903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custDataLst>
              <p:tags r:id="rId1"/>
            </p:custDataLst>
          </p:nvPr>
        </p:nvPicPr>
        <p:blipFill>
          <a:blip r:embed="rId3"/>
          <a:stretch>
            <a:fillRect/>
          </a:stretch>
        </p:blipFill>
        <p:spPr>
          <a:xfrm>
            <a:off x="290830" y="160655"/>
            <a:ext cx="5121910" cy="3005455"/>
          </a:xfrm>
          <a:prstGeom prst="rect">
            <a:avLst/>
          </a:prstGeom>
        </p:spPr>
      </p:pic>
      <p:pic>
        <p:nvPicPr>
          <p:cNvPr id="6" name="图片 5"/>
          <p:cNvPicPr>
            <a:picLocks noChangeAspect="1"/>
          </p:cNvPicPr>
          <p:nvPr/>
        </p:nvPicPr>
        <p:blipFill>
          <a:blip r:embed="rId4"/>
          <a:srcRect b="3216"/>
          <a:stretch>
            <a:fillRect/>
          </a:stretch>
        </p:blipFill>
        <p:spPr>
          <a:xfrm>
            <a:off x="4492625" y="2118995"/>
            <a:ext cx="4476115" cy="2905760"/>
          </a:xfrm>
          <a:prstGeom prst="rect">
            <a:avLst/>
          </a:prstGeom>
        </p:spPr>
      </p:pic>
    </p:spTree>
    <p:extLst>
      <p:ext uri="{BB962C8B-B14F-4D97-AF65-F5344CB8AC3E}">
        <p14:creationId xmlns:p14="http://schemas.microsoft.com/office/powerpoint/2010/main" val="4181667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1121124" y="3052428"/>
            <a:ext cx="1537664"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文本数据采集</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677656"/>
          </a:xfrm>
          <a:prstGeom prst="rect">
            <a:avLst/>
          </a:prstGeom>
          <a:noFill/>
        </p:spPr>
        <p:txBody>
          <a:bodyPr wrap="square" rtlCol="0">
            <a:spAutoFit/>
          </a:bodyPr>
          <a:lstStyle/>
          <a:p>
            <a:pPr algn="just">
              <a:lnSpc>
                <a:spcPct val="150000"/>
              </a:lnSpc>
            </a:pPr>
            <a:r>
              <a:rPr lang="zh-CN" altLang="en-US" sz="1600" b="1" dirty="0">
                <a:solidFill>
                  <a:schemeClr val="tx2"/>
                </a:solidFill>
                <a:latin typeface="Heiti SC Medium" pitchFamily="2" charset="-128"/>
                <a:ea typeface="Heiti SC Medium" pitchFamily="2" charset="-128"/>
                <a:cs typeface="Yuppy SC" panose="020F0603040207020204" pitchFamily="34" charset="-122"/>
              </a:rPr>
              <a:t>知识准备</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a:solidFill>
                  <a:schemeClr val="tx2"/>
                </a:solidFill>
                <a:latin typeface="Heiti SC Medium" pitchFamily="2" charset="-128"/>
                <a:ea typeface="Heiti SC Medium" pitchFamily="2" charset="-128"/>
                <a:cs typeface="Yuppy SC" panose="020F0603040207020204" pitchFamily="34" charset="-122"/>
              </a:rPr>
              <a:t>网页抓取</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总体结构</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抓取前端</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链接调度</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重复与低质量检测</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smtClean="0">
                <a:solidFill>
                  <a:schemeClr val="tx2">
                    <a:lumMod val="40000"/>
                    <a:lumOff val="60000"/>
                  </a:schemeClr>
                </a:solidFill>
                <a:latin typeface="Heiti SC Medium" pitchFamily="2" charset="-128"/>
                <a:ea typeface="Heiti SC Medium" pitchFamily="2" charset="-128"/>
                <a:cs typeface="Yuppy SC" panose="020F0603040207020204" pitchFamily="34" charset="-122"/>
              </a:rPr>
              <a:t>网页</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解析</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603596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ppt_x</p:attrName>
                                        </p:attrNameLst>
                                      </p:cBhvr>
                                      <p:tavLst>
                                        <p:tav tm="0">
                                          <p:val>
                                            <p:strVal val="#ppt_x-#ppt_w*1.125000"/>
                                          </p:val>
                                        </p:tav>
                                        <p:tav tm="100000">
                                          <p:val>
                                            <p:strVal val="#ppt_x"/>
                                          </p:val>
                                        </p:tav>
                                      </p:tavLst>
                                    </p:anim>
                                    <p:animEffect transition="in" filter="wipe(right)">
                                      <p:cBhvr>
                                        <p:cTn id="30" dur="500"/>
                                        <p:tgtEl>
                                          <p:spTgt spid="26"/>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p:tgtEl>
                                          <p:spTgt spid="27"/>
                                        </p:tgtEl>
                                        <p:attrNameLst>
                                          <p:attrName>ppt_x</p:attrName>
                                        </p:attrNameLst>
                                      </p:cBhvr>
                                      <p:tavLst>
                                        <p:tav tm="0">
                                          <p:val>
                                            <p:strVal val="#ppt_x-#ppt_w*1.125000"/>
                                          </p:val>
                                        </p:tav>
                                        <p:tav tm="100000">
                                          <p:val>
                                            <p:strVal val="#ppt_x"/>
                                          </p:val>
                                        </p:tav>
                                      </p:tavLst>
                                    </p:anim>
                                    <p:animEffect transition="in" filter="wipe(right)">
                                      <p:cBhvr>
                                        <p:cTn id="34" dur="500"/>
                                        <p:tgtEl>
                                          <p:spTgt spid="27"/>
                                        </p:tgtEl>
                                      </p:cBhvr>
                                    </p:animEffect>
                                  </p:childTnLst>
                                </p:cTn>
                              </p:par>
                              <p:par>
                                <p:cTn id="35" presetID="12" presetClass="entr" presetSubtype="8" fill="hold" grpId="0" nodeType="withEffect">
                                  <p:stCondLst>
                                    <p:cond delay="30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right)">
                                      <p:cBhvr>
                                        <p:cTn id="38" dur="500"/>
                                        <p:tgtEl>
                                          <p:spTgt spid="15"/>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p:tgtEl>
                                          <p:spTgt spid="30"/>
                                        </p:tgtEl>
                                        <p:attrNameLst>
                                          <p:attrName>ppt_x</p:attrName>
                                        </p:attrNameLst>
                                      </p:cBhvr>
                                      <p:tavLst>
                                        <p:tav tm="0">
                                          <p:val>
                                            <p:strVal val="#ppt_x-#ppt_w*1.125000"/>
                                          </p:val>
                                        </p:tav>
                                        <p:tav tm="100000">
                                          <p:val>
                                            <p:strVal val="#ppt_x"/>
                                          </p:val>
                                        </p:tav>
                                      </p:tavLst>
                                    </p:anim>
                                    <p:animEffect transition="in" filter="wipe(right)">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26" grpId="0" animBg="1"/>
      <p:bldP spid="27" grpId="0"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互联网应用架构</a:t>
            </a:r>
            <a:endParaRPr lang="de-DE" dirty="0"/>
          </a:p>
        </p:txBody>
      </p:sp>
      <p:pic>
        <p:nvPicPr>
          <p:cNvPr id="1026" name="Picture 2" descr="http://public.bay.livefilestore.com/y1pAmomE3bNtSDGP8y-Q-sB9A7MI5I-TWodhSDYC6TI3vM9-BnCF_2ilXwBkjSwRGq_QmCizujVEGmz_9x8Q53iNg/HOW%20WEB.png"/>
          <p:cNvPicPr>
            <a:picLocks noChangeAspect="1" noChangeArrowheads="1"/>
          </p:cNvPicPr>
          <p:nvPr/>
        </p:nvPicPr>
        <p:blipFill>
          <a:blip r:embed="rId2"/>
          <a:srcRect/>
          <a:stretch>
            <a:fillRect/>
          </a:stretch>
        </p:blipFill>
        <p:spPr bwMode="auto">
          <a:xfrm>
            <a:off x="2051222" y="704850"/>
            <a:ext cx="4848159" cy="430274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1121124" y="3052428"/>
            <a:ext cx="1537664"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文本数据采集</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677656"/>
          </a:xfrm>
          <a:prstGeom prst="rect">
            <a:avLst/>
          </a:prstGeom>
          <a:noFill/>
        </p:spPr>
        <p:txBody>
          <a:bodyPr wrap="square" rtlCol="0">
            <a:spAutoFit/>
          </a:bodyPr>
          <a:lstStyle/>
          <a:p>
            <a:pPr algn="just">
              <a:lnSpc>
                <a:spcPct val="150000"/>
              </a:lnSpc>
            </a:pPr>
            <a:r>
              <a:rPr lang="zh-CN" altLang="en-US" sz="1600" b="1" dirty="0">
                <a:solidFill>
                  <a:schemeClr val="tx2"/>
                </a:solidFill>
                <a:latin typeface="Heiti SC Medium" pitchFamily="2" charset="-128"/>
                <a:ea typeface="Heiti SC Medium" pitchFamily="2" charset="-128"/>
                <a:cs typeface="Yuppy SC" panose="020F0603040207020204" pitchFamily="34" charset="-122"/>
              </a:rPr>
              <a:t>知识准备</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网页抓取</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总体结构</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抓取前端</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链接调度</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重复与低质量检测</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smtClean="0">
                <a:solidFill>
                  <a:schemeClr val="tx2">
                    <a:lumMod val="40000"/>
                    <a:lumOff val="60000"/>
                  </a:schemeClr>
                </a:solidFill>
                <a:latin typeface="Heiti SC Medium" pitchFamily="2" charset="-128"/>
                <a:ea typeface="Heiti SC Medium" pitchFamily="2" charset="-128"/>
                <a:cs typeface="Yuppy SC" panose="020F0603040207020204" pitchFamily="34" charset="-122"/>
              </a:rPr>
              <a:t>网页</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解析</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620497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ppt_x</p:attrName>
                                        </p:attrNameLst>
                                      </p:cBhvr>
                                      <p:tavLst>
                                        <p:tav tm="0">
                                          <p:val>
                                            <p:strVal val="#ppt_x-#ppt_w*1.125000"/>
                                          </p:val>
                                        </p:tav>
                                        <p:tav tm="100000">
                                          <p:val>
                                            <p:strVal val="#ppt_x"/>
                                          </p:val>
                                        </p:tav>
                                      </p:tavLst>
                                    </p:anim>
                                    <p:animEffect transition="in" filter="wipe(right)">
                                      <p:cBhvr>
                                        <p:cTn id="30" dur="500"/>
                                        <p:tgtEl>
                                          <p:spTgt spid="26"/>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p:tgtEl>
                                          <p:spTgt spid="27"/>
                                        </p:tgtEl>
                                        <p:attrNameLst>
                                          <p:attrName>ppt_x</p:attrName>
                                        </p:attrNameLst>
                                      </p:cBhvr>
                                      <p:tavLst>
                                        <p:tav tm="0">
                                          <p:val>
                                            <p:strVal val="#ppt_x-#ppt_w*1.125000"/>
                                          </p:val>
                                        </p:tav>
                                        <p:tav tm="100000">
                                          <p:val>
                                            <p:strVal val="#ppt_x"/>
                                          </p:val>
                                        </p:tav>
                                      </p:tavLst>
                                    </p:anim>
                                    <p:animEffect transition="in" filter="wipe(right)">
                                      <p:cBhvr>
                                        <p:cTn id="34" dur="500"/>
                                        <p:tgtEl>
                                          <p:spTgt spid="27"/>
                                        </p:tgtEl>
                                      </p:cBhvr>
                                    </p:animEffect>
                                  </p:childTnLst>
                                </p:cTn>
                              </p:par>
                              <p:par>
                                <p:cTn id="35" presetID="12" presetClass="entr" presetSubtype="8" fill="hold" grpId="0" nodeType="withEffect">
                                  <p:stCondLst>
                                    <p:cond delay="30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right)">
                                      <p:cBhvr>
                                        <p:cTn id="38" dur="500"/>
                                        <p:tgtEl>
                                          <p:spTgt spid="15"/>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p:tgtEl>
                                          <p:spTgt spid="30"/>
                                        </p:tgtEl>
                                        <p:attrNameLst>
                                          <p:attrName>ppt_x</p:attrName>
                                        </p:attrNameLst>
                                      </p:cBhvr>
                                      <p:tavLst>
                                        <p:tav tm="0">
                                          <p:val>
                                            <p:strVal val="#ppt_x-#ppt_w*1.125000"/>
                                          </p:val>
                                        </p:tav>
                                        <p:tav tm="100000">
                                          <p:val>
                                            <p:strVal val="#ppt_x"/>
                                          </p:val>
                                        </p:tav>
                                      </p:tavLst>
                                    </p:anim>
                                    <p:animEffect transition="in" filter="wipe(right)">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26" grpId="0" animBg="1"/>
      <p:bldP spid="27"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000" dirty="0"/>
              <a:t>网页抓取步骤</a:t>
            </a:r>
          </a:p>
        </p:txBody>
      </p:sp>
      <p:sp>
        <p:nvSpPr>
          <p:cNvPr id="3" name="内容占位符 2"/>
          <p:cNvSpPr>
            <a:spLocks noGrp="1"/>
          </p:cNvSpPr>
          <p:nvPr>
            <p:ph idx="1"/>
          </p:nvPr>
        </p:nvSpPr>
        <p:spPr/>
        <p:txBody>
          <a:bodyPr/>
          <a:lstStyle/>
          <a:p>
            <a:r>
              <a:rPr lang="zh-CN" altLang="en-US" sz="2400" dirty="0"/>
              <a:t>确定目标网页地址</a:t>
            </a:r>
          </a:p>
          <a:p>
            <a:pPr lvl="1"/>
            <a:r>
              <a:rPr lang="zh-CN" altLang="en-US" dirty="0"/>
              <a:t>以特定新闻网页为例</a:t>
            </a:r>
          </a:p>
          <a:p>
            <a:r>
              <a:rPr lang="zh-CN" altLang="en-US" sz="2400" dirty="0"/>
              <a:t>抓取目标网页</a:t>
            </a:r>
          </a:p>
          <a:p>
            <a:pPr lvl="1"/>
            <a:r>
              <a:rPr lang="zh-CN" altLang="en-US" dirty="0"/>
              <a:t>目标网页保存</a:t>
            </a:r>
          </a:p>
          <a:p>
            <a:r>
              <a:rPr lang="zh-CN" altLang="en-US" sz="2400" dirty="0"/>
              <a:t>网页内容解析</a:t>
            </a:r>
          </a:p>
          <a:p>
            <a:pPr lvl="1"/>
            <a:r>
              <a:rPr lang="en-US" altLang="zh-CN" dirty="0"/>
              <a:t>html</a:t>
            </a:r>
            <a:r>
              <a:rPr lang="zh-CN" altLang="en-US" dirty="0"/>
              <a:t>结构分析</a:t>
            </a:r>
          </a:p>
          <a:p>
            <a:pPr lvl="1"/>
            <a:r>
              <a:rPr lang="zh-CN" altLang="en-US" dirty="0"/>
              <a:t>新闻列表抽取</a:t>
            </a:r>
          </a:p>
          <a:p>
            <a:pPr lvl="1"/>
            <a:r>
              <a:rPr lang="zh-CN" altLang="en-US" dirty="0"/>
              <a:t>新闻内容抽取</a:t>
            </a:r>
          </a:p>
          <a:p>
            <a:r>
              <a:rPr lang="zh-CN" altLang="en-US" sz="2400" dirty="0"/>
              <a:t>解析内容保存</a:t>
            </a:r>
          </a:p>
        </p:txBody>
      </p:sp>
      <p:pic>
        <p:nvPicPr>
          <p:cNvPr id="4" name="图片 3"/>
          <p:cNvPicPr>
            <a:picLocks noChangeAspect="1"/>
          </p:cNvPicPr>
          <p:nvPr/>
        </p:nvPicPr>
        <p:blipFill>
          <a:blip r:embed="rId2"/>
          <a:stretch>
            <a:fillRect/>
          </a:stretch>
        </p:blipFill>
        <p:spPr>
          <a:xfrm>
            <a:off x="4366241" y="1021753"/>
            <a:ext cx="1345070" cy="1006515"/>
          </a:xfrm>
          <a:prstGeom prst="rect">
            <a:avLst/>
          </a:prstGeom>
        </p:spPr>
      </p:pic>
      <p:pic>
        <p:nvPicPr>
          <p:cNvPr id="5" name="图片 4"/>
          <p:cNvPicPr>
            <a:picLocks noChangeAspect="1"/>
          </p:cNvPicPr>
          <p:nvPr/>
        </p:nvPicPr>
        <p:blipFill>
          <a:blip r:embed="rId3"/>
          <a:stretch>
            <a:fillRect/>
          </a:stretch>
        </p:blipFill>
        <p:spPr>
          <a:xfrm>
            <a:off x="5750869" y="1018120"/>
            <a:ext cx="1580366" cy="903066"/>
          </a:xfrm>
          <a:prstGeom prst="rect">
            <a:avLst/>
          </a:prstGeom>
        </p:spPr>
      </p:pic>
      <p:pic>
        <p:nvPicPr>
          <p:cNvPr id="6" name="图片 5"/>
          <p:cNvPicPr>
            <a:picLocks noChangeAspect="1"/>
          </p:cNvPicPr>
          <p:nvPr/>
        </p:nvPicPr>
        <p:blipFill>
          <a:blip r:embed="rId4"/>
          <a:stretch>
            <a:fillRect/>
          </a:stretch>
        </p:blipFill>
        <p:spPr>
          <a:xfrm>
            <a:off x="4289888" y="2166774"/>
            <a:ext cx="1497776" cy="1451589"/>
          </a:xfrm>
          <a:prstGeom prst="rect">
            <a:avLst/>
          </a:prstGeom>
        </p:spPr>
      </p:pic>
      <p:pic>
        <p:nvPicPr>
          <p:cNvPr id="7" name="图片 6"/>
          <p:cNvPicPr>
            <a:picLocks noChangeAspect="1"/>
          </p:cNvPicPr>
          <p:nvPr/>
        </p:nvPicPr>
        <p:blipFill>
          <a:blip r:embed="rId5"/>
          <a:stretch>
            <a:fillRect/>
          </a:stretch>
        </p:blipFill>
        <p:spPr>
          <a:xfrm>
            <a:off x="4498865" y="3671883"/>
            <a:ext cx="2577598" cy="1084267"/>
          </a:xfrm>
          <a:prstGeom prst="rect">
            <a:avLst/>
          </a:prstGeom>
        </p:spPr>
      </p:pic>
      <p:pic>
        <p:nvPicPr>
          <p:cNvPr id="8" name="图片 7"/>
          <p:cNvPicPr>
            <a:picLocks noChangeAspect="1"/>
          </p:cNvPicPr>
          <p:nvPr/>
        </p:nvPicPr>
        <p:blipFill>
          <a:blip r:embed="rId6"/>
          <a:stretch>
            <a:fillRect/>
          </a:stretch>
        </p:blipFill>
        <p:spPr>
          <a:xfrm>
            <a:off x="5797499" y="2247444"/>
            <a:ext cx="1488131" cy="10664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典型的抓取系统架构</a:t>
            </a:r>
          </a:p>
        </p:txBody>
      </p:sp>
      <p:sp>
        <p:nvSpPr>
          <p:cNvPr id="3" name="标题 2"/>
          <p:cNvSpPr>
            <a:spLocks noGrp="1"/>
          </p:cNvSpPr>
          <p:nvPr>
            <p:ph type="title"/>
          </p:nvPr>
        </p:nvSpPr>
        <p:spPr/>
        <p:txBody>
          <a:bodyPr/>
          <a:lstStyle/>
          <a:p>
            <a:r>
              <a:rPr lang="zh-CN" altLang="en-US" dirty="0"/>
              <a:t>网页抓取系统</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312" y="1308665"/>
            <a:ext cx="7053843" cy="36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抓取系统（抓取前端）</a:t>
            </a:r>
          </a:p>
          <a:p>
            <a:pPr lvl="1"/>
            <a:r>
              <a:rPr lang="zh-CN" altLang="en-US" dirty="0"/>
              <a:t>抓取</a:t>
            </a:r>
            <a:r>
              <a:rPr lang="en-US" altLang="zh-CN" dirty="0"/>
              <a:t>URL</a:t>
            </a:r>
            <a:r>
              <a:rPr lang="zh-CN" altLang="en-US" dirty="0"/>
              <a:t>并组装</a:t>
            </a:r>
            <a:r>
              <a:rPr lang="en-US" altLang="zh-CN" dirty="0"/>
              <a:t>plain-html</a:t>
            </a:r>
            <a:r>
              <a:rPr lang="zh-CN" altLang="en-US" dirty="0"/>
              <a:t>页面</a:t>
            </a:r>
          </a:p>
          <a:p>
            <a:pPr lvl="1"/>
            <a:r>
              <a:rPr lang="zh-CN" altLang="en-US" dirty="0"/>
              <a:t>压力控制</a:t>
            </a:r>
          </a:p>
          <a:p>
            <a:r>
              <a:rPr lang="zh-CN" altLang="en-US" dirty="0"/>
              <a:t>选取子系统（链接调度）</a:t>
            </a:r>
          </a:p>
          <a:p>
            <a:pPr lvl="1"/>
            <a:r>
              <a:rPr lang="zh-CN" altLang="en-US" dirty="0"/>
              <a:t>决策抓取的对象和顺序</a:t>
            </a:r>
          </a:p>
          <a:p>
            <a:r>
              <a:rPr lang="zh-CN" altLang="en-US" dirty="0"/>
              <a:t>过滤子系统（重复与低质量检测）</a:t>
            </a:r>
          </a:p>
          <a:p>
            <a:pPr lvl="1"/>
            <a:r>
              <a:rPr lang="zh-CN" altLang="en-US" dirty="0"/>
              <a:t>低价值</a:t>
            </a:r>
            <a:r>
              <a:rPr lang="en-US" altLang="zh-CN" dirty="0"/>
              <a:t>page/link</a:t>
            </a:r>
            <a:r>
              <a:rPr lang="zh-CN" altLang="en-US" dirty="0"/>
              <a:t>挖掘和控制</a:t>
            </a:r>
          </a:p>
          <a:p>
            <a:pPr lvl="1"/>
            <a:r>
              <a:rPr lang="zh-CN" altLang="en-US" dirty="0"/>
              <a:t>资源增长趋势、成本和效益估算</a:t>
            </a:r>
          </a:p>
          <a:p>
            <a:endParaRPr lang="zh-CN" altLang="en-US" dirty="0"/>
          </a:p>
        </p:txBody>
      </p:sp>
      <p:sp>
        <p:nvSpPr>
          <p:cNvPr id="3" name="标题 2"/>
          <p:cNvSpPr>
            <a:spLocks noGrp="1"/>
          </p:cNvSpPr>
          <p:nvPr>
            <p:ph type="title"/>
          </p:nvPr>
        </p:nvSpPr>
        <p:spPr/>
        <p:txBody>
          <a:bodyPr/>
          <a:lstStyle/>
          <a:p>
            <a:r>
              <a:rPr lang="zh-CN" altLang="en-US" dirty="0"/>
              <a:t>网页抓取系统</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1121124" y="3052428"/>
            <a:ext cx="1537664"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文本数据采集</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677656"/>
          </a:xfrm>
          <a:prstGeom prst="rect">
            <a:avLst/>
          </a:prstGeom>
          <a:noFill/>
        </p:spPr>
        <p:txBody>
          <a:bodyPr wrap="square" rtlCol="0">
            <a:spAutoFit/>
          </a:bodyPr>
          <a:lstStyle/>
          <a:p>
            <a:pPr algn="just">
              <a:lnSpc>
                <a:spcPct val="150000"/>
              </a:lnSpc>
            </a:pPr>
            <a:r>
              <a:rPr lang="zh-CN" altLang="en-US" sz="1600" b="1" dirty="0">
                <a:solidFill>
                  <a:schemeClr val="tx2"/>
                </a:solidFill>
                <a:latin typeface="Heiti SC Medium" pitchFamily="2" charset="-128"/>
                <a:ea typeface="Heiti SC Medium" pitchFamily="2" charset="-128"/>
                <a:cs typeface="Yuppy SC" panose="020F0603040207020204" pitchFamily="34" charset="-122"/>
              </a:rPr>
              <a:t>知识准备</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a:solidFill>
                  <a:schemeClr val="tx2"/>
                </a:solidFill>
                <a:latin typeface="Heiti SC Medium" pitchFamily="2" charset="-128"/>
                <a:ea typeface="Heiti SC Medium" pitchFamily="2" charset="-128"/>
                <a:cs typeface="Yuppy SC" panose="020F0603040207020204" pitchFamily="34" charset="-122"/>
              </a:rPr>
              <a:t>网页抓取</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总体结构</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抓取前端</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链接调度</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重复与低质量检测</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smtClean="0">
                <a:solidFill>
                  <a:schemeClr val="tx2">
                    <a:lumMod val="40000"/>
                    <a:lumOff val="60000"/>
                  </a:schemeClr>
                </a:solidFill>
                <a:latin typeface="Heiti SC Medium" pitchFamily="2" charset="-128"/>
                <a:ea typeface="Heiti SC Medium" pitchFamily="2" charset="-128"/>
                <a:cs typeface="Yuppy SC" panose="020F0603040207020204" pitchFamily="34" charset="-122"/>
              </a:rPr>
              <a:t>网页</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解析</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591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ppt_x</p:attrName>
                                        </p:attrNameLst>
                                      </p:cBhvr>
                                      <p:tavLst>
                                        <p:tav tm="0">
                                          <p:val>
                                            <p:strVal val="#ppt_x-#ppt_w*1.125000"/>
                                          </p:val>
                                        </p:tav>
                                        <p:tav tm="100000">
                                          <p:val>
                                            <p:strVal val="#ppt_x"/>
                                          </p:val>
                                        </p:tav>
                                      </p:tavLst>
                                    </p:anim>
                                    <p:animEffect transition="in" filter="wipe(right)">
                                      <p:cBhvr>
                                        <p:cTn id="30" dur="500"/>
                                        <p:tgtEl>
                                          <p:spTgt spid="26"/>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p:tgtEl>
                                          <p:spTgt spid="27"/>
                                        </p:tgtEl>
                                        <p:attrNameLst>
                                          <p:attrName>ppt_x</p:attrName>
                                        </p:attrNameLst>
                                      </p:cBhvr>
                                      <p:tavLst>
                                        <p:tav tm="0">
                                          <p:val>
                                            <p:strVal val="#ppt_x-#ppt_w*1.125000"/>
                                          </p:val>
                                        </p:tav>
                                        <p:tav tm="100000">
                                          <p:val>
                                            <p:strVal val="#ppt_x"/>
                                          </p:val>
                                        </p:tav>
                                      </p:tavLst>
                                    </p:anim>
                                    <p:animEffect transition="in" filter="wipe(right)">
                                      <p:cBhvr>
                                        <p:cTn id="34" dur="500"/>
                                        <p:tgtEl>
                                          <p:spTgt spid="27"/>
                                        </p:tgtEl>
                                      </p:cBhvr>
                                    </p:animEffect>
                                  </p:childTnLst>
                                </p:cTn>
                              </p:par>
                              <p:par>
                                <p:cTn id="35" presetID="12" presetClass="entr" presetSubtype="8" fill="hold" grpId="0" nodeType="withEffect">
                                  <p:stCondLst>
                                    <p:cond delay="30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right)">
                                      <p:cBhvr>
                                        <p:cTn id="38" dur="500"/>
                                        <p:tgtEl>
                                          <p:spTgt spid="15"/>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p:tgtEl>
                                          <p:spTgt spid="30"/>
                                        </p:tgtEl>
                                        <p:attrNameLst>
                                          <p:attrName>ppt_x</p:attrName>
                                        </p:attrNameLst>
                                      </p:cBhvr>
                                      <p:tavLst>
                                        <p:tav tm="0">
                                          <p:val>
                                            <p:strVal val="#ppt_x-#ppt_w*1.125000"/>
                                          </p:val>
                                        </p:tav>
                                        <p:tav tm="100000">
                                          <p:val>
                                            <p:strVal val="#ppt_x"/>
                                          </p:val>
                                        </p:tav>
                                      </p:tavLst>
                                    </p:anim>
                                    <p:animEffect transition="in" filter="wipe(right)">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26" grpId="0" animBg="1"/>
      <p:bldP spid="27"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4752" y="801204"/>
            <a:ext cx="8229600" cy="3937000"/>
          </a:xfrm>
        </p:spPr>
        <p:txBody>
          <a:bodyPr>
            <a:normAutofit/>
          </a:bodyPr>
          <a:lstStyle/>
          <a:p>
            <a:r>
              <a:rPr lang="zh-CN" altLang="en-US" dirty="0"/>
              <a:t>万维网中的各种应用协议</a:t>
            </a:r>
            <a:endParaRPr lang="en-US" altLang="zh-CN" dirty="0"/>
          </a:p>
          <a:p>
            <a:pPr lvl="1"/>
            <a:r>
              <a:rPr lang="zh-CN" altLang="en-US" dirty="0"/>
              <a:t>超文本传输协议</a:t>
            </a:r>
            <a:r>
              <a:rPr lang="en-US" altLang="zh-CN" dirty="0"/>
              <a:t>(</a:t>
            </a:r>
            <a:r>
              <a:rPr lang="en-GB" altLang="zh-CN" b="1" dirty="0"/>
              <a:t>H</a:t>
            </a:r>
            <a:r>
              <a:rPr lang="en-GB" altLang="zh-CN" dirty="0"/>
              <a:t>yper</a:t>
            </a:r>
            <a:r>
              <a:rPr lang="en-GB" altLang="zh-CN" b="1" dirty="0"/>
              <a:t>t</a:t>
            </a:r>
            <a:r>
              <a:rPr lang="en-GB" altLang="zh-CN" dirty="0"/>
              <a:t>ext </a:t>
            </a:r>
            <a:r>
              <a:rPr lang="en-GB" altLang="zh-CN" b="1" dirty="0"/>
              <a:t>T</a:t>
            </a:r>
            <a:r>
              <a:rPr lang="en-GB" altLang="zh-CN" dirty="0"/>
              <a:t>ransfer </a:t>
            </a:r>
            <a:r>
              <a:rPr lang="en-GB" altLang="zh-CN" b="1" dirty="0"/>
              <a:t>P</a:t>
            </a:r>
            <a:r>
              <a:rPr lang="en-GB" altLang="zh-CN" dirty="0"/>
              <a:t>rotocol</a:t>
            </a:r>
            <a:r>
              <a:rPr lang="en-US" altLang="zh-CN" dirty="0"/>
              <a:t>,</a:t>
            </a:r>
            <a:r>
              <a:rPr lang="zh-CN" altLang="en-US" b="1" dirty="0"/>
              <a:t> </a:t>
            </a:r>
            <a:r>
              <a:rPr lang="en-US" altLang="zh-CN" dirty="0"/>
              <a:t>HTTP</a:t>
            </a:r>
            <a:r>
              <a:rPr lang="zh-CN" altLang="en-US" dirty="0"/>
              <a:t>）</a:t>
            </a:r>
          </a:p>
          <a:p>
            <a:pPr lvl="2"/>
            <a:r>
              <a:rPr lang="en-US" altLang="zh-CN" dirty="0">
                <a:hlinkClick r:id="rId2"/>
              </a:rPr>
              <a:t>http://www.w3.org/Protocols/rfc2616/rfc2616.html</a:t>
            </a:r>
            <a:r>
              <a:rPr lang="zh-CN" altLang="en-US" dirty="0"/>
              <a:t> </a:t>
            </a:r>
            <a:endParaRPr lang="en-US" altLang="zh-CN" dirty="0"/>
          </a:p>
          <a:p>
            <a:pPr lvl="2"/>
            <a:r>
              <a:rPr lang="zh-CN" altLang="en-US" dirty="0"/>
              <a:t>会话 </a:t>
            </a:r>
            <a:r>
              <a:rPr lang="en-US" altLang="zh-CN" dirty="0"/>
              <a:t>= request + response</a:t>
            </a:r>
          </a:p>
          <a:p>
            <a:pPr lvl="2"/>
            <a:r>
              <a:rPr lang="zh-CN" altLang="en-US" dirty="0"/>
              <a:t>格式 </a:t>
            </a:r>
            <a:r>
              <a:rPr lang="en-US" altLang="zh-CN" dirty="0"/>
              <a:t>= </a:t>
            </a:r>
            <a:r>
              <a:rPr lang="en-US" altLang="zh-CN" dirty="0" err="1"/>
              <a:t>header+body</a:t>
            </a:r>
            <a:endParaRPr lang="en-US" altLang="zh-CN" dirty="0"/>
          </a:p>
          <a:p>
            <a:pPr lvl="2"/>
            <a:r>
              <a:rPr lang="zh-CN" altLang="en-US" dirty="0"/>
              <a:t>工具 </a:t>
            </a:r>
            <a:r>
              <a:rPr lang="en-US" altLang="zh-CN" dirty="0"/>
              <a:t>= </a:t>
            </a:r>
            <a:r>
              <a:rPr lang="en-US" altLang="zh-CN" dirty="0" err="1"/>
              <a:t>wget</a:t>
            </a:r>
            <a:r>
              <a:rPr lang="zh-CN" altLang="en-US" dirty="0"/>
              <a:t>、</a:t>
            </a:r>
            <a:r>
              <a:rPr lang="en-US" altLang="zh-CN" dirty="0" err="1"/>
              <a:t>libcurl</a:t>
            </a:r>
            <a:r>
              <a:rPr lang="zh-CN" altLang="en-US" dirty="0"/>
              <a:t>、浏览器插件</a:t>
            </a:r>
          </a:p>
          <a:p>
            <a:pPr lvl="2"/>
            <a:r>
              <a:rPr lang="zh-CN" altLang="en-US" dirty="0"/>
              <a:t>方法 </a:t>
            </a:r>
            <a:r>
              <a:rPr lang="en-US" altLang="zh-CN" dirty="0"/>
              <a:t>= GET/HEAD/POST …</a:t>
            </a:r>
          </a:p>
          <a:p>
            <a:pPr lvl="1"/>
            <a:r>
              <a:rPr lang="zh-CN" altLang="en-US" dirty="0"/>
              <a:t>其他：</a:t>
            </a:r>
            <a:r>
              <a:rPr lang="en-US" altLang="zh-CN" dirty="0"/>
              <a:t>https</a:t>
            </a:r>
            <a:r>
              <a:rPr lang="zh-CN" altLang="en-US" dirty="0"/>
              <a:t>，</a:t>
            </a:r>
            <a:r>
              <a:rPr lang="en-US" altLang="zh-CN" dirty="0"/>
              <a:t>ftp</a:t>
            </a:r>
            <a:r>
              <a:rPr lang="zh-CN" altLang="en-US" dirty="0"/>
              <a:t>，</a:t>
            </a:r>
            <a:r>
              <a:rPr lang="en-US" altLang="zh-CN" dirty="0"/>
              <a:t>Usenet</a:t>
            </a:r>
            <a:r>
              <a:rPr lang="zh-CN" altLang="en-US" dirty="0"/>
              <a:t>，</a:t>
            </a:r>
            <a:r>
              <a:rPr lang="en-US" altLang="zh-CN" dirty="0"/>
              <a:t>email</a:t>
            </a:r>
            <a:endParaRPr lang="zh-CN" altLang="en-US" dirty="0"/>
          </a:p>
        </p:txBody>
      </p:sp>
      <p:sp>
        <p:nvSpPr>
          <p:cNvPr id="3" name="标题 2"/>
          <p:cNvSpPr>
            <a:spLocks noGrp="1"/>
          </p:cNvSpPr>
          <p:nvPr>
            <p:ph type="title"/>
          </p:nvPr>
        </p:nvSpPr>
        <p:spPr/>
        <p:txBody>
          <a:bodyPr/>
          <a:lstStyle/>
          <a:p>
            <a:r>
              <a:rPr lang="zh-CN" altLang="en-US" dirty="0"/>
              <a:t>互联网应用协议</a:t>
            </a:r>
          </a:p>
        </p:txBody>
      </p:sp>
      <p:pic>
        <p:nvPicPr>
          <p:cNvPr id="4" name="图片 3"/>
          <p:cNvPicPr>
            <a:picLocks noChangeAspect="1"/>
          </p:cNvPicPr>
          <p:nvPr/>
        </p:nvPicPr>
        <p:blipFill>
          <a:blip r:embed="rId3"/>
          <a:stretch>
            <a:fillRect/>
          </a:stretch>
        </p:blipFill>
        <p:spPr>
          <a:xfrm>
            <a:off x="4828884" y="2319130"/>
            <a:ext cx="4315116" cy="22121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HTTP</a:t>
            </a:r>
            <a:endParaRPr lang="zh-CN" altLang="en-US" dirty="0"/>
          </a:p>
        </p:txBody>
      </p:sp>
      <p:sp>
        <p:nvSpPr>
          <p:cNvPr id="3" name="内容占位符 2"/>
          <p:cNvSpPr>
            <a:spLocks noGrp="1"/>
          </p:cNvSpPr>
          <p:nvPr>
            <p:ph idx="1"/>
          </p:nvPr>
        </p:nvSpPr>
        <p:spPr/>
        <p:txBody>
          <a:bodyPr/>
          <a:lstStyle/>
          <a:p>
            <a:r>
              <a:rPr lang="en-US" altLang="zh-CN" dirty="0"/>
              <a:t>HTTP</a:t>
            </a:r>
            <a:r>
              <a:rPr lang="zh-CN" altLang="en-US" dirty="0"/>
              <a:t>实现资源的订购和传送。其工作方式类似于快餐点单。</a:t>
            </a:r>
          </a:p>
          <a:p>
            <a:pPr lvl="1"/>
            <a:r>
              <a:rPr lang="zh-CN" altLang="en-US" dirty="0"/>
              <a:t>请求</a:t>
            </a:r>
            <a:r>
              <a:rPr lang="en-US" altLang="zh-CN" dirty="0"/>
              <a:t>(request): </a:t>
            </a:r>
            <a:r>
              <a:rPr lang="zh-CN" altLang="en-US" dirty="0"/>
              <a:t>顾客向服务员提出请求</a:t>
            </a:r>
          </a:p>
          <a:p>
            <a:pPr lvl="1"/>
            <a:r>
              <a:rPr lang="zh-CN" altLang="en-US" dirty="0"/>
              <a:t>回复</a:t>
            </a:r>
            <a:r>
              <a:rPr lang="en-US" altLang="zh-CN" dirty="0"/>
              <a:t>(response):</a:t>
            </a:r>
            <a:r>
              <a:rPr lang="zh-CN" altLang="en-US" dirty="0"/>
              <a:t>服务员根据情况，回应顾客的请求</a:t>
            </a:r>
          </a:p>
          <a:p>
            <a:endParaRPr lang="zh-CN" altLang="en-US" dirty="0"/>
          </a:p>
        </p:txBody>
      </p:sp>
      <p:pic>
        <p:nvPicPr>
          <p:cNvPr id="17410" name="Picture 2" descr="http://zezhi.qiniudn.com/wp-content/uploads/2014/06/ac0a38606014a5a97144e466c23430f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17" y="2049354"/>
            <a:ext cx="7227721" cy="27067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HTTP</a:t>
            </a:r>
            <a:r>
              <a:rPr lang="zh-CN" altLang="en-US"/>
              <a:t>工作流程</a:t>
            </a:r>
            <a:endParaRPr lang="zh-CN" altLang="en-US" dirty="0"/>
          </a:p>
        </p:txBody>
      </p:sp>
      <p:sp>
        <p:nvSpPr>
          <p:cNvPr id="3" name="内容占位符 2"/>
          <p:cNvSpPr>
            <a:spLocks noGrp="1"/>
          </p:cNvSpPr>
          <p:nvPr>
            <p:ph idx="1"/>
          </p:nvPr>
        </p:nvSpPr>
        <p:spPr>
          <a:xfrm>
            <a:off x="457200" y="819149"/>
            <a:ext cx="8554278" cy="4186483"/>
          </a:xfrm>
        </p:spPr>
        <p:txBody>
          <a:bodyPr>
            <a:normAutofit/>
          </a:bodyPr>
          <a:lstStyle/>
          <a:p>
            <a:pPr>
              <a:lnSpc>
                <a:spcPct val="110000"/>
              </a:lnSpc>
            </a:pPr>
            <a:r>
              <a:rPr lang="zh-CN" altLang="en-US" dirty="0"/>
              <a:t>用户在浏览器中单击或输入某个超级链接，</a:t>
            </a:r>
            <a:r>
              <a:rPr lang="en-US" altLang="zh-CN" dirty="0"/>
              <a:t>HTTP</a:t>
            </a:r>
            <a:r>
              <a:rPr lang="zh-CN" altLang="en-US" dirty="0"/>
              <a:t>的工作开始</a:t>
            </a:r>
            <a:endParaRPr lang="en-US" altLang="zh-CN" dirty="0"/>
          </a:p>
          <a:p>
            <a:pPr>
              <a:lnSpc>
                <a:spcPct val="110000"/>
              </a:lnSpc>
            </a:pPr>
            <a:r>
              <a:rPr lang="zh-CN" altLang="en-US" dirty="0"/>
              <a:t>一次</a:t>
            </a:r>
            <a:r>
              <a:rPr lang="en-US" altLang="zh-CN" dirty="0"/>
              <a:t>HTTP</a:t>
            </a:r>
            <a:r>
              <a:rPr lang="zh-CN" altLang="en-US" dirty="0"/>
              <a:t>操作称为一个事务，其工作过程分为四步：</a:t>
            </a:r>
          </a:p>
          <a:p>
            <a:pPr marL="800100" lvl="1" indent="-342900">
              <a:lnSpc>
                <a:spcPct val="110000"/>
              </a:lnSpc>
              <a:buFont typeface="+mj-lt"/>
              <a:buAutoNum type="arabicPeriod"/>
            </a:pPr>
            <a:r>
              <a:rPr lang="zh-CN" altLang="en-US" dirty="0"/>
              <a:t>客户机与服务器</a:t>
            </a:r>
            <a:r>
              <a:rPr lang="zh-CN" altLang="en-US" b="1" dirty="0"/>
              <a:t>建立连接</a:t>
            </a:r>
            <a:endParaRPr lang="zh-CN" altLang="en-US" dirty="0"/>
          </a:p>
          <a:p>
            <a:pPr marL="800100" lvl="1" indent="-342900">
              <a:lnSpc>
                <a:spcPct val="110000"/>
              </a:lnSpc>
              <a:buFont typeface="+mj-lt"/>
              <a:buAutoNum type="arabicPeriod"/>
            </a:pPr>
            <a:r>
              <a:rPr lang="zh-CN" altLang="en-US" dirty="0"/>
              <a:t>客户机向服务器</a:t>
            </a:r>
            <a:r>
              <a:rPr lang="zh-CN" altLang="en-US" b="1" dirty="0"/>
              <a:t>发送请求</a:t>
            </a:r>
            <a:r>
              <a:rPr lang="zh-CN" altLang="en-US" dirty="0"/>
              <a:t>，基本信息包括：统一资源标识符（</a:t>
            </a:r>
            <a:r>
              <a:rPr lang="en-US" altLang="zh-CN" dirty="0"/>
              <a:t>URL</a:t>
            </a:r>
            <a:r>
              <a:rPr lang="zh-CN" altLang="en-US" dirty="0"/>
              <a:t>）、协议版本号、</a:t>
            </a:r>
            <a:r>
              <a:rPr lang="en-US" altLang="zh-CN" dirty="0"/>
              <a:t>MIME</a:t>
            </a:r>
            <a:r>
              <a:rPr lang="zh-CN" altLang="en-US" dirty="0"/>
              <a:t>信息（请求修饰符、客户机信息等）</a:t>
            </a:r>
          </a:p>
          <a:p>
            <a:pPr marL="800100" lvl="1" indent="-342900">
              <a:lnSpc>
                <a:spcPct val="110000"/>
              </a:lnSpc>
              <a:buFont typeface="+mj-lt"/>
              <a:buAutoNum type="arabicPeriod"/>
            </a:pPr>
            <a:r>
              <a:rPr lang="zh-CN" altLang="en-US" dirty="0"/>
              <a:t>服务器</a:t>
            </a:r>
            <a:r>
              <a:rPr lang="zh-CN" altLang="en-US" b="1" dirty="0"/>
              <a:t>响应</a:t>
            </a:r>
            <a:r>
              <a:rPr lang="zh-CN" altLang="en-US" dirty="0"/>
              <a:t>，基本信息包括：状态行（协议版本号、成功</a:t>
            </a:r>
            <a:r>
              <a:rPr lang="en-US" altLang="zh-CN" dirty="0"/>
              <a:t>/</a:t>
            </a:r>
            <a:r>
              <a:rPr lang="zh-CN" altLang="en-US" dirty="0"/>
              <a:t>错误代码</a:t>
            </a:r>
            <a:r>
              <a:rPr lang="en-US" altLang="zh-CN" dirty="0"/>
              <a:t>)</a:t>
            </a:r>
            <a:r>
              <a:rPr lang="zh-CN" altLang="en-US" dirty="0"/>
              <a:t>、</a:t>
            </a:r>
            <a:r>
              <a:rPr lang="en-US" altLang="zh-CN" dirty="0"/>
              <a:t>MIME</a:t>
            </a:r>
            <a:r>
              <a:rPr lang="zh-CN" altLang="en-US" dirty="0"/>
              <a:t>信息（服务器信息、实体信息等）</a:t>
            </a:r>
          </a:p>
          <a:p>
            <a:pPr marL="800100" lvl="1" indent="-342900">
              <a:lnSpc>
                <a:spcPct val="110000"/>
              </a:lnSpc>
              <a:buFont typeface="+mj-lt"/>
              <a:buAutoNum type="arabicPeriod"/>
            </a:pPr>
            <a:r>
              <a:rPr lang="zh-CN" altLang="en-US" dirty="0"/>
              <a:t>客户端</a:t>
            </a:r>
            <a:r>
              <a:rPr lang="zh-CN" altLang="en-US" b="1" dirty="0"/>
              <a:t>接收信息</a:t>
            </a:r>
            <a:r>
              <a:rPr lang="zh-CN" altLang="en-US" dirty="0"/>
              <a:t>，通过浏览器显示在用户的显示屏上，断开连接释放资源</a:t>
            </a:r>
          </a:p>
          <a:p>
            <a:pPr>
              <a:lnSpc>
                <a:spcPct val="110000"/>
              </a:lnSpc>
            </a:pPr>
            <a:r>
              <a:rPr lang="zh-CN" altLang="en-US" dirty="0"/>
              <a:t>上述过程任意一步出错</a:t>
            </a:r>
            <a:endParaRPr lang="en-US" altLang="zh-CN" dirty="0"/>
          </a:p>
          <a:p>
            <a:pPr lvl="1">
              <a:lnSpc>
                <a:spcPct val="110000"/>
              </a:lnSpc>
            </a:pPr>
            <a:r>
              <a:rPr lang="zh-CN" altLang="en-US" dirty="0"/>
              <a:t>错误信息将返回客户端并通过显示屏输出</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0681" y="786198"/>
            <a:ext cx="8217243" cy="4255358"/>
          </a:xfrm>
        </p:spPr>
        <p:txBody>
          <a:bodyPr>
            <a:normAutofit lnSpcReduction="10000"/>
          </a:bodyPr>
          <a:lstStyle/>
          <a:p>
            <a:r>
              <a:rPr lang="zh-CN" altLang="en-US" dirty="0"/>
              <a:t>抓取控制：合作共赢</a:t>
            </a:r>
            <a:endParaRPr lang="en-US" altLang="zh-CN" dirty="0"/>
          </a:p>
          <a:p>
            <a:pPr lvl="1"/>
            <a:r>
              <a:rPr lang="zh-CN" altLang="en-US" dirty="0"/>
              <a:t>搜索引擎同时具有网站流量的生产者和消费者身份</a:t>
            </a:r>
            <a:endParaRPr lang="en-US" altLang="zh-CN" dirty="0"/>
          </a:p>
          <a:p>
            <a:pPr lvl="2"/>
            <a:r>
              <a:rPr lang="zh-CN" altLang="en-US" dirty="0"/>
              <a:t>生产者：为网站带来用户，提升影响和价值</a:t>
            </a:r>
            <a:endParaRPr lang="en-US" altLang="zh-CN" dirty="0"/>
          </a:p>
          <a:p>
            <a:pPr lvl="2"/>
            <a:r>
              <a:rPr lang="zh-CN" altLang="en-US" dirty="0"/>
              <a:t>消费者：消耗网站流量，带来带宽、服务器开销</a:t>
            </a:r>
            <a:endParaRPr lang="en-US" altLang="zh-CN" dirty="0"/>
          </a:p>
          <a:p>
            <a:pPr lvl="1"/>
            <a:r>
              <a:rPr lang="en-US" altLang="zh-CN" dirty="0"/>
              <a:t>Sitemap</a:t>
            </a:r>
          </a:p>
          <a:p>
            <a:pPr lvl="2"/>
            <a:r>
              <a:rPr lang="zh-CN" altLang="en-US" dirty="0"/>
              <a:t>一个在网站根目录下的</a:t>
            </a:r>
            <a:r>
              <a:rPr lang="en-US" altLang="zh-CN" dirty="0"/>
              <a:t>html</a:t>
            </a:r>
            <a:r>
              <a:rPr lang="zh-CN" altLang="en-US" dirty="0"/>
              <a:t>文件，协助用户、网页抓取这以及搜索引擎和网了解网站内容</a:t>
            </a:r>
            <a:endParaRPr lang="en-US" altLang="zh-CN" dirty="0"/>
          </a:p>
          <a:p>
            <a:pPr lvl="2"/>
            <a:r>
              <a:rPr lang="zh-CN" altLang="en-US" dirty="0"/>
              <a:t>已经被用的越来越少了</a:t>
            </a:r>
            <a:endParaRPr lang="en-US" altLang="zh-CN" dirty="0"/>
          </a:p>
          <a:p>
            <a:pPr lvl="1"/>
            <a:r>
              <a:rPr lang="en-US" altLang="zh-CN" dirty="0" err="1"/>
              <a:t>Robots.txt</a:t>
            </a:r>
            <a:r>
              <a:rPr lang="zh-CN" altLang="en-US" dirty="0"/>
              <a:t>和</a:t>
            </a:r>
            <a:r>
              <a:rPr lang="en-US" altLang="zh-CN" dirty="0"/>
              <a:t>meta robots</a:t>
            </a:r>
          </a:p>
          <a:p>
            <a:pPr lvl="2"/>
            <a:r>
              <a:rPr lang="en-US" altLang="zh-CN" dirty="0" err="1"/>
              <a:t>Robots.txt</a:t>
            </a:r>
            <a:r>
              <a:rPr lang="zh-CN" altLang="en-US" dirty="0"/>
              <a:t>：位于网站根目录下的一个文本文件，从网站级别粗粒度规定抓取规则（如</a:t>
            </a:r>
            <a:r>
              <a:rPr lang="zh-CN" altLang="en-US" dirty="0">
                <a:sym typeface="Wingdings" panose="05000000000000000000" pitchFamily="2" charset="2"/>
              </a:rPr>
              <a:t>：（某个搜索引擎）</a:t>
            </a:r>
            <a:r>
              <a:rPr lang="zh-CN" altLang="en-US" dirty="0"/>
              <a:t>不能抓某一些目录下面的内容）</a:t>
            </a:r>
            <a:endParaRPr lang="en-US" altLang="zh-CN" dirty="0"/>
          </a:p>
          <a:p>
            <a:pPr lvl="2"/>
            <a:r>
              <a:rPr lang="en-US" altLang="zh-CN" dirty="0"/>
              <a:t>Meta</a:t>
            </a:r>
            <a:r>
              <a:rPr lang="zh-CN" altLang="en-US" dirty="0"/>
              <a:t> </a:t>
            </a:r>
            <a:r>
              <a:rPr lang="en-US" altLang="zh-CN" dirty="0"/>
              <a:t>robots</a:t>
            </a:r>
            <a:r>
              <a:rPr lang="zh-CN" altLang="en-US" dirty="0"/>
              <a:t>：</a:t>
            </a:r>
            <a:r>
              <a:rPr lang="en-US" altLang="zh-CN" dirty="0"/>
              <a:t>HTML</a:t>
            </a:r>
            <a:r>
              <a:rPr lang="zh-CN" altLang="en-US" dirty="0"/>
              <a:t>网页</a:t>
            </a:r>
            <a:r>
              <a:rPr lang="en-US" altLang="zh-CN" dirty="0"/>
              <a:t>meta</a:t>
            </a:r>
            <a:r>
              <a:rPr lang="zh-CN" altLang="en-US" dirty="0"/>
              <a:t>部分的一个标识，从网页级别细粒度规定本网页的抓取规则（如：不要</a:t>
            </a:r>
            <a:r>
              <a:rPr lang="en-US" altLang="zh-CN" dirty="0"/>
              <a:t>Index</a:t>
            </a:r>
            <a:r>
              <a:rPr lang="zh-CN" altLang="en-US" dirty="0"/>
              <a:t>本网页，禁止抓取出链等）</a:t>
            </a:r>
            <a:endParaRPr lang="en-US" altLang="zh-CN" dirty="0"/>
          </a:p>
          <a:p>
            <a:pPr lvl="2"/>
            <a:endParaRPr lang="en-US" altLang="zh-CN" dirty="0"/>
          </a:p>
          <a:p>
            <a:pPr lvl="2"/>
            <a:r>
              <a:rPr lang="zh-CN" altLang="en-US" dirty="0"/>
              <a:t>但是：事实标准，君子协定，防君子不防小人</a:t>
            </a:r>
            <a:r>
              <a:rPr lang="en-US" altLang="zh-CN" dirty="0"/>
              <a:t>😓</a:t>
            </a:r>
            <a:endParaRPr lang="zh-CN" altLang="en-US" dirty="0"/>
          </a:p>
        </p:txBody>
      </p:sp>
      <p:sp>
        <p:nvSpPr>
          <p:cNvPr id="3" name="标题 2"/>
          <p:cNvSpPr>
            <a:spLocks noGrp="1"/>
          </p:cNvSpPr>
          <p:nvPr>
            <p:ph type="title"/>
          </p:nvPr>
        </p:nvSpPr>
        <p:spPr/>
        <p:txBody>
          <a:bodyPr/>
          <a:lstStyle/>
          <a:p>
            <a:r>
              <a:rPr lang="zh-CN" altLang="en-US" dirty="0"/>
              <a:t>友好的访问（</a:t>
            </a:r>
            <a:r>
              <a:rPr lang="en-US" altLang="zh-CN" dirty="0"/>
              <a:t>Politeness</a:t>
            </a:r>
            <a:r>
              <a:rPr lang="zh-CN" altLang="en-US"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en-US" dirty="0"/>
              <a:t>抓取控制：合作共赢（续）</a:t>
            </a:r>
            <a:endParaRPr lang="en-US" altLang="zh-CN" dirty="0"/>
          </a:p>
          <a:p>
            <a:pPr lvl="1"/>
            <a:r>
              <a:rPr lang="en-US" altLang="zh-CN" dirty="0"/>
              <a:t>Meta robots</a:t>
            </a:r>
          </a:p>
          <a:p>
            <a:pPr lvl="2"/>
            <a:r>
              <a:rPr lang="en-US" altLang="zh-CN" sz="1800" dirty="0" err="1"/>
              <a:t>noindex</a:t>
            </a:r>
            <a:r>
              <a:rPr lang="en-US" altLang="zh-CN" sz="1800" dirty="0"/>
              <a:t> – </a:t>
            </a:r>
            <a:r>
              <a:rPr lang="zh-CN" altLang="en-US" sz="1800" dirty="0"/>
              <a:t>禁止检索这张网页</a:t>
            </a:r>
          </a:p>
          <a:p>
            <a:pPr lvl="2"/>
            <a:r>
              <a:rPr lang="en-US" altLang="zh-CN" sz="1800" dirty="0" err="1"/>
              <a:t>nofollow</a:t>
            </a:r>
            <a:r>
              <a:rPr lang="en-US" altLang="zh-CN" sz="1800" dirty="0"/>
              <a:t> – </a:t>
            </a:r>
            <a:r>
              <a:rPr lang="zh-CN" altLang="en-US" sz="1800" dirty="0"/>
              <a:t>禁止抓取该网页的出链</a:t>
            </a:r>
          </a:p>
          <a:p>
            <a:pPr lvl="2"/>
            <a:r>
              <a:rPr lang="en-US" altLang="zh-CN" sz="1800" dirty="0" err="1"/>
              <a:t>noarchive</a:t>
            </a:r>
            <a:r>
              <a:rPr lang="en-US" altLang="zh-CN" sz="1800" dirty="0"/>
              <a:t> – </a:t>
            </a:r>
            <a:r>
              <a:rPr lang="zh-CN" altLang="en-US" sz="1800" dirty="0"/>
              <a:t>禁止保存快照</a:t>
            </a:r>
          </a:p>
          <a:p>
            <a:pPr lvl="2"/>
            <a:r>
              <a:rPr lang="en-US" altLang="zh-CN" sz="1800" dirty="0" err="1"/>
              <a:t>nosnippet</a:t>
            </a:r>
            <a:r>
              <a:rPr lang="en-US" altLang="zh-CN" sz="1800" dirty="0"/>
              <a:t> – </a:t>
            </a:r>
            <a:r>
              <a:rPr lang="zh-CN" altLang="en-US" sz="1800" dirty="0"/>
              <a:t>禁止展示摘要</a:t>
            </a:r>
          </a:p>
          <a:p>
            <a:pPr lvl="2"/>
            <a:r>
              <a:rPr lang="en-US" altLang="zh-CN" sz="1800" dirty="0" err="1"/>
              <a:t>noodp</a:t>
            </a:r>
            <a:r>
              <a:rPr lang="en-US" altLang="zh-CN" sz="1800" dirty="0"/>
              <a:t> – </a:t>
            </a:r>
            <a:r>
              <a:rPr lang="zh-CN" altLang="en-US" sz="1800" dirty="0"/>
              <a:t>禁止展示第三方</a:t>
            </a:r>
            <a:r>
              <a:rPr lang="en-US" altLang="zh-CN" sz="1800" dirty="0"/>
              <a:t>(DMOZ)</a:t>
            </a:r>
            <a:r>
              <a:rPr lang="zh-CN" altLang="en-US" sz="1800" dirty="0"/>
              <a:t>摘要</a:t>
            </a:r>
            <a:endParaRPr lang="zh-CN" altLang="en-US" dirty="0"/>
          </a:p>
          <a:p>
            <a:pPr lvl="1"/>
            <a:r>
              <a:rPr lang="zh-CN" altLang="en-US" dirty="0"/>
              <a:t>仅是建议标准，各大搜索引擎支持程度不同</a:t>
            </a:r>
            <a:endParaRPr lang="en-US" altLang="zh-CN" sz="2000" dirty="0"/>
          </a:p>
          <a:p>
            <a:r>
              <a:rPr lang="zh-CN" altLang="en-US" dirty="0"/>
              <a:t>一对矛盾</a:t>
            </a:r>
            <a:endParaRPr lang="en-US" altLang="zh-CN" dirty="0"/>
          </a:p>
          <a:p>
            <a:pPr lvl="1"/>
            <a:r>
              <a:rPr lang="zh-CN" altLang="en-US" dirty="0"/>
              <a:t>友好原则要求我们不能过于频繁地访问某个网站。</a:t>
            </a:r>
            <a:endParaRPr lang="en-US" altLang="zh-CN" dirty="0"/>
          </a:p>
          <a:p>
            <a:pPr lvl="1"/>
            <a:r>
              <a:rPr lang="zh-CN" altLang="en-US" dirty="0"/>
              <a:t>由于网页不断更新，我们需要频繁地爬取才能保证搜索结果的新鲜度</a:t>
            </a:r>
            <a:endParaRPr lang="de-DE" altLang="zh-CN" dirty="0"/>
          </a:p>
          <a:p>
            <a:endParaRPr lang="zh-CN" altLang="en-US" dirty="0"/>
          </a:p>
        </p:txBody>
      </p:sp>
      <p:sp>
        <p:nvSpPr>
          <p:cNvPr id="3" name="标题 2"/>
          <p:cNvSpPr>
            <a:spLocks noGrp="1"/>
          </p:cNvSpPr>
          <p:nvPr>
            <p:ph type="title"/>
          </p:nvPr>
        </p:nvSpPr>
        <p:spPr/>
        <p:txBody>
          <a:bodyPr/>
          <a:lstStyle/>
          <a:p>
            <a:r>
              <a:rPr lang="zh-CN" altLang="en-US" dirty="0"/>
              <a:t>友好的访问</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恶意爬虫的危害</a:t>
            </a:r>
          </a:p>
        </p:txBody>
      </p:sp>
      <p:sp>
        <p:nvSpPr>
          <p:cNvPr id="5" name="内容占位符 4"/>
          <p:cNvSpPr>
            <a:spLocks noGrp="1"/>
          </p:cNvSpPr>
          <p:nvPr>
            <p:ph idx="1"/>
          </p:nvPr>
        </p:nvSpPr>
        <p:spPr>
          <a:xfrm>
            <a:off x="457200" y="1902941"/>
            <a:ext cx="7362567" cy="2853209"/>
          </a:xfrm>
        </p:spPr>
        <p:txBody>
          <a:bodyPr>
            <a:normAutofit lnSpcReduction="10000"/>
          </a:bodyPr>
          <a:lstStyle/>
          <a:p>
            <a:r>
              <a:rPr lang="zh-CN" altLang="en-US" dirty="0"/>
              <a:t>纵容恶意爬虫的危害</a:t>
            </a:r>
            <a:endParaRPr lang="en-US" altLang="zh-CN" dirty="0"/>
          </a:p>
          <a:p>
            <a:pPr lvl="1"/>
            <a:r>
              <a:rPr lang="zh-CN" altLang="en-US" dirty="0"/>
              <a:t>网站额外带宽负担</a:t>
            </a:r>
            <a:endParaRPr kumimoji="1" lang="zh-CN" altLang="en-US" dirty="0"/>
          </a:p>
          <a:p>
            <a:pPr lvl="1"/>
            <a:r>
              <a:rPr lang="zh-CN" altLang="en-US" dirty="0"/>
              <a:t>核心文本被爬取</a:t>
            </a:r>
            <a:endParaRPr lang="en-US" altLang="zh-CN" dirty="0"/>
          </a:p>
          <a:p>
            <a:pPr lvl="2"/>
            <a:r>
              <a:rPr lang="zh-CN" altLang="en-US" dirty="0"/>
              <a:t>核心内容被大批量复制，很大程度上会影响网站在用户心目中的价值</a:t>
            </a:r>
            <a:endParaRPr lang="en-US" altLang="zh-CN" dirty="0"/>
          </a:p>
          <a:p>
            <a:pPr lvl="1"/>
            <a:r>
              <a:rPr lang="zh-CN" altLang="en-US" dirty="0"/>
              <a:t>注册用户被扫描，</a:t>
            </a:r>
            <a:endParaRPr lang="en-US" altLang="zh-CN" dirty="0"/>
          </a:p>
          <a:p>
            <a:pPr lvl="2"/>
            <a:r>
              <a:rPr lang="zh-CN" altLang="en-US" dirty="0"/>
              <a:t>如：在给定一批手机号后可以在短时内验证这批号码是否为某一网站的注册用户</a:t>
            </a:r>
          </a:p>
          <a:p>
            <a:pPr lvl="1"/>
            <a:r>
              <a:rPr lang="zh-CN" altLang="en-US" dirty="0"/>
              <a:t>点击欺诈</a:t>
            </a:r>
            <a:endParaRPr lang="en-US" altLang="zh-CN" dirty="0"/>
          </a:p>
          <a:p>
            <a:pPr lvl="2"/>
            <a:r>
              <a:rPr lang="zh-CN" altLang="en-US" dirty="0"/>
              <a:t>访问量无原因的忽高忽高不利于掌握广告投放效果</a:t>
            </a:r>
            <a:endParaRPr lang="en-US" altLang="zh-CN" dirty="0"/>
          </a:p>
        </p:txBody>
      </p:sp>
      <p:sp>
        <p:nvSpPr>
          <p:cNvPr id="6" name="内容占位符 3"/>
          <p:cNvSpPr txBox="1"/>
          <p:nvPr/>
        </p:nvSpPr>
        <p:spPr>
          <a:xfrm>
            <a:off x="803191" y="881579"/>
            <a:ext cx="7512908" cy="923330"/>
          </a:xfrm>
          <a:prstGeom prst="rect">
            <a:avLst/>
          </a:prstGeom>
        </p:spPr>
        <p:txBody>
          <a:bodyPr vert="horz" wrap="square" lIns="91440" tIns="45720" rIns="91440" bIns="45720" rtlCol="0">
            <a:spAutoFit/>
          </a:bodyPr>
          <a:lstStyle>
            <a:lvl1pPr marL="342900" indent="-3429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lnSpc>
                <a:spcPct val="100000"/>
              </a:lnSpc>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ct val="200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ct val="200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ct val="200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800" dirty="0">
                <a:solidFill>
                  <a:srgbClr val="4D4D4D"/>
                </a:solidFill>
                <a:latin typeface="微软雅黑" panose="020B0503020204020204" pitchFamily="34" charset="-122"/>
                <a:ea typeface="微软雅黑" panose="020B0503020204020204" pitchFamily="34" charset="-122"/>
              </a:rPr>
              <a:t>根据 </a:t>
            </a:r>
            <a:r>
              <a:rPr lang="en-GB" altLang="zh-CN" sz="1800" dirty="0">
                <a:solidFill>
                  <a:srgbClr val="4D4D4D"/>
                </a:solidFill>
                <a:latin typeface="微软雅黑" panose="020B0503020204020204" pitchFamily="34" charset="-122"/>
                <a:ea typeface="微软雅黑" panose="020B0503020204020204" pitchFamily="34" charset="-122"/>
              </a:rPr>
              <a:t>Aberdeen Group </a:t>
            </a:r>
            <a:r>
              <a:rPr lang="zh-CN" altLang="en-US" sz="1800" dirty="0">
                <a:solidFill>
                  <a:srgbClr val="4D4D4D"/>
                </a:solidFill>
                <a:latin typeface="微软雅黑" panose="020B0503020204020204" pitchFamily="34" charset="-122"/>
                <a:ea typeface="微软雅黑" panose="020B0503020204020204" pitchFamily="34" charset="-122"/>
              </a:rPr>
              <a:t>发布的以北美几百家公司数据为样本的爬虫调查报告显示，</a:t>
            </a:r>
            <a:r>
              <a:rPr lang="en-US" altLang="zh-CN" sz="1800" dirty="0">
                <a:solidFill>
                  <a:srgbClr val="4D4D4D"/>
                </a:solidFill>
                <a:latin typeface="微软雅黑" panose="020B0503020204020204" pitchFamily="34" charset="-122"/>
                <a:ea typeface="微软雅黑" panose="020B0503020204020204" pitchFamily="34" charset="-122"/>
              </a:rPr>
              <a:t>2015 </a:t>
            </a:r>
            <a:r>
              <a:rPr lang="zh-CN" altLang="en-US" sz="1800" dirty="0">
                <a:solidFill>
                  <a:srgbClr val="4D4D4D"/>
                </a:solidFill>
                <a:latin typeface="微软雅黑" panose="020B0503020204020204" pitchFamily="34" charset="-122"/>
                <a:ea typeface="微软雅黑" panose="020B0503020204020204" pitchFamily="34" charset="-122"/>
              </a:rPr>
              <a:t>年网站流量中的</a:t>
            </a:r>
            <a:r>
              <a:rPr lang="zh-CN" altLang="en-US" sz="1800" dirty="0">
                <a:solidFill>
                  <a:srgbClr val="C00000"/>
                </a:solidFill>
                <a:latin typeface="微软雅黑" panose="020B0503020204020204" pitchFamily="34" charset="-122"/>
                <a:ea typeface="微软雅黑" panose="020B0503020204020204" pitchFamily="34" charset="-122"/>
              </a:rPr>
              <a:t>真人访问仅为总流量的 </a:t>
            </a:r>
            <a:r>
              <a:rPr lang="en-US" altLang="zh-CN" sz="1800" dirty="0">
                <a:solidFill>
                  <a:srgbClr val="C00000"/>
                </a:solidFill>
                <a:latin typeface="微软雅黑" panose="020B0503020204020204" pitchFamily="34" charset="-122"/>
                <a:ea typeface="微软雅黑" panose="020B0503020204020204" pitchFamily="34" charset="-122"/>
              </a:rPr>
              <a:t>54.4% </a:t>
            </a:r>
            <a:r>
              <a:rPr lang="zh-CN" altLang="en-US" sz="1800" dirty="0">
                <a:solidFill>
                  <a:srgbClr val="4D4D4D"/>
                </a:solidFill>
                <a:latin typeface="微软雅黑" panose="020B0503020204020204" pitchFamily="34" charset="-122"/>
                <a:ea typeface="微软雅黑" panose="020B0503020204020204" pitchFamily="34" charset="-122"/>
              </a:rPr>
              <a:t>，剩余的流量由 </a:t>
            </a:r>
            <a:r>
              <a:rPr lang="en-US" altLang="zh-CN" sz="1800" dirty="0">
                <a:solidFill>
                  <a:srgbClr val="4D4D4D"/>
                </a:solidFill>
                <a:latin typeface="微软雅黑" panose="020B0503020204020204" pitchFamily="34" charset="-122"/>
                <a:ea typeface="微软雅黑" panose="020B0503020204020204" pitchFamily="34" charset="-122"/>
              </a:rPr>
              <a:t>27% </a:t>
            </a:r>
            <a:r>
              <a:rPr lang="zh-CN" altLang="en-US" sz="1800" dirty="0">
                <a:solidFill>
                  <a:srgbClr val="4D4D4D"/>
                </a:solidFill>
                <a:latin typeface="微软雅黑" panose="020B0503020204020204" pitchFamily="34" charset="-122"/>
                <a:ea typeface="微软雅黑" panose="020B0503020204020204" pitchFamily="34" charset="-122"/>
              </a:rPr>
              <a:t>的好爬虫和 </a:t>
            </a:r>
            <a:r>
              <a:rPr lang="en-US" altLang="zh-CN" sz="1800" dirty="0">
                <a:solidFill>
                  <a:srgbClr val="C00000"/>
                </a:solidFill>
                <a:latin typeface="微软雅黑" panose="020B0503020204020204" pitchFamily="34" charset="-122"/>
                <a:ea typeface="微软雅黑" panose="020B0503020204020204" pitchFamily="34" charset="-122"/>
              </a:rPr>
              <a:t>18.6% </a:t>
            </a:r>
            <a:r>
              <a:rPr lang="zh-CN" altLang="en-US" sz="1800" dirty="0">
                <a:solidFill>
                  <a:srgbClr val="C00000"/>
                </a:solidFill>
                <a:latin typeface="微软雅黑" panose="020B0503020204020204" pitchFamily="34" charset="-122"/>
                <a:ea typeface="微软雅黑" panose="020B0503020204020204" pitchFamily="34" charset="-122"/>
              </a:rPr>
              <a:t>的恶意爬虫</a:t>
            </a:r>
            <a:r>
              <a:rPr lang="zh-CN" altLang="en-US" sz="1800" dirty="0">
                <a:solidFill>
                  <a:srgbClr val="4D4D4D"/>
                </a:solidFill>
                <a:latin typeface="微软雅黑" panose="020B0503020204020204" pitchFamily="34" charset="-122"/>
                <a:ea typeface="微软雅黑" panose="020B0503020204020204" pitchFamily="34" charset="-122"/>
              </a:rPr>
              <a:t>构成。</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互联网 </a:t>
            </a:r>
            <a:r>
              <a:rPr lang="en-US" altLang="zh-CN" dirty="0"/>
              <a:t>-</a:t>
            </a:r>
            <a:r>
              <a:rPr lang="zh-CN" altLang="en-US" dirty="0"/>
              <a:t> </a:t>
            </a:r>
            <a:r>
              <a:rPr lang="en-US" altLang="zh-CN" dirty="0"/>
              <a:t>Internet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6046" y="819150"/>
            <a:ext cx="6471908" cy="39370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1121124" y="3052428"/>
            <a:ext cx="1537664"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文本数据采集</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677656"/>
          </a:xfrm>
          <a:prstGeom prst="rect">
            <a:avLst/>
          </a:prstGeom>
          <a:noFill/>
        </p:spPr>
        <p:txBody>
          <a:bodyPr wrap="square" rtlCol="0">
            <a:spAutoFit/>
          </a:bodyPr>
          <a:lstStyle/>
          <a:p>
            <a:pPr algn="just">
              <a:lnSpc>
                <a:spcPct val="150000"/>
              </a:lnSpc>
            </a:pPr>
            <a:r>
              <a:rPr lang="zh-CN" altLang="en-US" sz="1600" b="1" dirty="0">
                <a:solidFill>
                  <a:schemeClr val="tx2"/>
                </a:solidFill>
                <a:latin typeface="Heiti SC Medium" pitchFamily="2" charset="-128"/>
                <a:ea typeface="Heiti SC Medium" pitchFamily="2" charset="-128"/>
                <a:cs typeface="Yuppy SC" panose="020F0603040207020204" pitchFamily="34" charset="-122"/>
              </a:rPr>
              <a:t>知识准备</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a:solidFill>
                  <a:schemeClr val="tx2"/>
                </a:solidFill>
                <a:latin typeface="Heiti SC Medium" pitchFamily="2" charset="-128"/>
                <a:ea typeface="Heiti SC Medium" pitchFamily="2" charset="-128"/>
                <a:cs typeface="Yuppy SC" panose="020F0603040207020204" pitchFamily="34" charset="-122"/>
              </a:rPr>
              <a:t>网页抓取</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总体结构</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抓取前端</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链接调度</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重复与低质量检测</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smtClean="0">
                <a:solidFill>
                  <a:schemeClr val="tx2">
                    <a:lumMod val="40000"/>
                    <a:lumOff val="60000"/>
                  </a:schemeClr>
                </a:solidFill>
                <a:latin typeface="Heiti SC Medium" pitchFamily="2" charset="-128"/>
                <a:ea typeface="Heiti SC Medium" pitchFamily="2" charset="-128"/>
                <a:cs typeface="Yuppy SC" panose="020F0603040207020204" pitchFamily="34" charset="-122"/>
              </a:rPr>
              <a:t>网页</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解析</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632957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ppt_x</p:attrName>
                                        </p:attrNameLst>
                                      </p:cBhvr>
                                      <p:tavLst>
                                        <p:tav tm="0">
                                          <p:val>
                                            <p:strVal val="#ppt_x-#ppt_w*1.125000"/>
                                          </p:val>
                                        </p:tav>
                                        <p:tav tm="100000">
                                          <p:val>
                                            <p:strVal val="#ppt_x"/>
                                          </p:val>
                                        </p:tav>
                                      </p:tavLst>
                                    </p:anim>
                                    <p:animEffect transition="in" filter="wipe(right)">
                                      <p:cBhvr>
                                        <p:cTn id="30" dur="500"/>
                                        <p:tgtEl>
                                          <p:spTgt spid="26"/>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p:tgtEl>
                                          <p:spTgt spid="27"/>
                                        </p:tgtEl>
                                        <p:attrNameLst>
                                          <p:attrName>ppt_x</p:attrName>
                                        </p:attrNameLst>
                                      </p:cBhvr>
                                      <p:tavLst>
                                        <p:tav tm="0">
                                          <p:val>
                                            <p:strVal val="#ppt_x-#ppt_w*1.125000"/>
                                          </p:val>
                                        </p:tav>
                                        <p:tav tm="100000">
                                          <p:val>
                                            <p:strVal val="#ppt_x"/>
                                          </p:val>
                                        </p:tav>
                                      </p:tavLst>
                                    </p:anim>
                                    <p:animEffect transition="in" filter="wipe(right)">
                                      <p:cBhvr>
                                        <p:cTn id="34" dur="500"/>
                                        <p:tgtEl>
                                          <p:spTgt spid="27"/>
                                        </p:tgtEl>
                                      </p:cBhvr>
                                    </p:animEffect>
                                  </p:childTnLst>
                                </p:cTn>
                              </p:par>
                              <p:par>
                                <p:cTn id="35" presetID="12" presetClass="entr" presetSubtype="8" fill="hold" grpId="0" nodeType="withEffect">
                                  <p:stCondLst>
                                    <p:cond delay="30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right)">
                                      <p:cBhvr>
                                        <p:cTn id="38" dur="500"/>
                                        <p:tgtEl>
                                          <p:spTgt spid="15"/>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p:tgtEl>
                                          <p:spTgt spid="30"/>
                                        </p:tgtEl>
                                        <p:attrNameLst>
                                          <p:attrName>ppt_x</p:attrName>
                                        </p:attrNameLst>
                                      </p:cBhvr>
                                      <p:tavLst>
                                        <p:tav tm="0">
                                          <p:val>
                                            <p:strVal val="#ppt_x-#ppt_w*1.125000"/>
                                          </p:val>
                                        </p:tav>
                                        <p:tav tm="100000">
                                          <p:val>
                                            <p:strVal val="#ppt_x"/>
                                          </p:val>
                                        </p:tav>
                                      </p:tavLst>
                                    </p:anim>
                                    <p:animEffect transition="in" filter="wipe(right)">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26" grpId="0" animBg="1"/>
      <p:bldP spid="27"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链接调度设计思路</a:t>
            </a:r>
            <a:endParaRPr lang="en-US" altLang="zh-CN" dirty="0"/>
          </a:p>
          <a:p>
            <a:pPr lvl="1"/>
            <a:r>
              <a:rPr lang="zh-CN" altLang="en-US" dirty="0"/>
              <a:t>链式反应：以种子站点作为链接自我膨胀的起点。</a:t>
            </a:r>
            <a:endParaRPr lang="en-US" altLang="zh-CN" dirty="0"/>
          </a:p>
          <a:p>
            <a:pPr lvl="2"/>
            <a:r>
              <a:rPr lang="zh-CN" altLang="en-US" dirty="0"/>
              <a:t>知名站点的首页</a:t>
            </a:r>
          </a:p>
          <a:p>
            <a:pPr lvl="2"/>
            <a:r>
              <a:rPr lang="zh-CN" altLang="en-US" dirty="0"/>
              <a:t>网页目录资源：</a:t>
            </a:r>
            <a:r>
              <a:rPr lang="en-US" altLang="zh-CN" dirty="0"/>
              <a:t>http://www.dmoz.org/</a:t>
            </a:r>
            <a:r>
              <a:rPr lang="zh-CN" altLang="en-US" dirty="0"/>
              <a:t>；</a:t>
            </a:r>
            <a:r>
              <a:rPr lang="en-US" altLang="zh-CN" dirty="0"/>
              <a:t>http://www.alexa.com/</a:t>
            </a:r>
          </a:p>
          <a:p>
            <a:pPr lvl="1"/>
            <a:endParaRPr lang="zh-CN" altLang="en-US" dirty="0"/>
          </a:p>
        </p:txBody>
      </p:sp>
      <p:sp>
        <p:nvSpPr>
          <p:cNvPr id="3" name="标题 2"/>
          <p:cNvSpPr>
            <a:spLocks noGrp="1"/>
          </p:cNvSpPr>
          <p:nvPr>
            <p:ph type="title"/>
          </p:nvPr>
        </p:nvSpPr>
        <p:spPr/>
        <p:txBody>
          <a:bodyPr/>
          <a:lstStyle/>
          <a:p>
            <a:r>
              <a:rPr lang="zh-CN" altLang="en-US" dirty="0"/>
              <a:t>链接调度</a:t>
            </a:r>
          </a:p>
        </p:txBody>
      </p:sp>
      <p:pic>
        <p:nvPicPr>
          <p:cNvPr id="4" name="Picture 5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189" t="37511" r="18066" b="29698"/>
          <a:stretch>
            <a:fillRect/>
          </a:stretch>
        </p:blipFill>
        <p:spPr bwMode="auto">
          <a:xfrm>
            <a:off x="2277070" y="2619174"/>
            <a:ext cx="458986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1999" y="819150"/>
            <a:ext cx="4440025" cy="3937000"/>
          </a:xfrm>
        </p:spPr>
        <p:txBody>
          <a:bodyPr>
            <a:normAutofit/>
          </a:bodyPr>
          <a:lstStyle/>
          <a:p>
            <a:r>
              <a:rPr lang="zh-CN" altLang="en-US" sz="1600" dirty="0"/>
              <a:t>蝴蝶结中部（</a:t>
            </a:r>
            <a:r>
              <a:rPr lang="en-US" altLang="zh-CN" sz="1600" dirty="0"/>
              <a:t>SCC, Strongly Connected Component</a:t>
            </a:r>
            <a:r>
              <a:rPr lang="zh-CN" altLang="en-US" sz="1600" dirty="0"/>
              <a:t>）</a:t>
            </a:r>
            <a:r>
              <a:rPr lang="en-US" altLang="zh-CN" sz="1600" dirty="0"/>
              <a:t>,</a:t>
            </a:r>
            <a:r>
              <a:rPr lang="zh-CN" altLang="en-US" sz="1600" dirty="0"/>
              <a:t> 网页彼此相连</a:t>
            </a:r>
            <a:endParaRPr lang="en-US" altLang="zh-CN" sz="1600" dirty="0"/>
          </a:p>
          <a:p>
            <a:pPr marL="0" indent="0">
              <a:buNone/>
            </a:pPr>
            <a:endParaRPr lang="en-US" altLang="zh-CN" sz="1600" dirty="0"/>
          </a:p>
          <a:p>
            <a:r>
              <a:rPr lang="zh-CN" altLang="en-US" sz="1600" dirty="0"/>
              <a:t>蝴蝶结左部（</a:t>
            </a:r>
            <a:r>
              <a:rPr lang="en-US" altLang="zh-CN" sz="1600" dirty="0"/>
              <a:t>IN</a:t>
            </a:r>
            <a:r>
              <a:rPr lang="zh-CN" altLang="en-US" sz="1600" dirty="0"/>
              <a:t>）：导航页居多，通过这类网页可正向链接到</a:t>
            </a:r>
            <a:r>
              <a:rPr lang="en-US" altLang="zh-CN" sz="1600" dirty="0"/>
              <a:t>SCC</a:t>
            </a:r>
          </a:p>
          <a:p>
            <a:endParaRPr lang="en-US" altLang="zh-CN" sz="1600" dirty="0"/>
          </a:p>
          <a:p>
            <a:r>
              <a:rPr lang="zh-CN" altLang="en-US" sz="1600" dirty="0"/>
              <a:t>蝴蝶结右部（</a:t>
            </a:r>
            <a:r>
              <a:rPr lang="en-US" altLang="zh-CN" sz="1600" dirty="0"/>
              <a:t>OUT</a:t>
            </a:r>
            <a:r>
              <a:rPr lang="zh-CN" altLang="en-US" sz="1600" dirty="0"/>
              <a:t>）：权威性网页，大多数</a:t>
            </a:r>
            <a:r>
              <a:rPr lang="en-US" altLang="zh-CN" sz="1600" dirty="0"/>
              <a:t>SCC</a:t>
            </a:r>
            <a:r>
              <a:rPr lang="zh-CN" altLang="en-US" sz="1600" dirty="0"/>
              <a:t>都链接向了这些站点</a:t>
            </a:r>
            <a:endParaRPr lang="en-US" altLang="zh-CN" sz="1600" dirty="0"/>
          </a:p>
          <a:p>
            <a:endParaRPr lang="en-US" altLang="zh-CN" sz="1600" dirty="0"/>
          </a:p>
          <a:p>
            <a:r>
              <a:rPr lang="zh-CN" altLang="en-US" sz="1600" dirty="0"/>
              <a:t>蝴蝶结的须脚（</a:t>
            </a:r>
            <a:r>
              <a:rPr lang="en-US" altLang="zh-CN" sz="1600" dirty="0"/>
              <a:t>Tendrils</a:t>
            </a:r>
            <a:r>
              <a:rPr lang="zh-CN" altLang="en-US" sz="1600" dirty="0"/>
              <a:t>）：无论采用何种方法都只能遍历有限的网页</a:t>
            </a:r>
            <a:endParaRPr lang="en-US" altLang="zh-CN" sz="1600" dirty="0"/>
          </a:p>
          <a:p>
            <a:endParaRPr lang="en-US" altLang="zh-CN" sz="1600" dirty="0"/>
          </a:p>
          <a:p>
            <a:r>
              <a:rPr lang="en-US" altLang="zh-CN" sz="1600" dirty="0"/>
              <a:t>Disconnected components</a:t>
            </a:r>
            <a:r>
              <a:rPr lang="zh-CN" altLang="en-US" sz="1600"/>
              <a:t>：孤岛</a:t>
            </a:r>
            <a:endParaRPr lang="zh-CN" altLang="en-US" sz="1600" dirty="0"/>
          </a:p>
          <a:p>
            <a:endParaRPr lang="zh-CN" altLang="en-US" sz="1600" dirty="0"/>
          </a:p>
          <a:p>
            <a:endParaRPr lang="zh-CN" altLang="en-US" sz="1600" dirty="0"/>
          </a:p>
          <a:p>
            <a:endParaRPr lang="zh-CN" altLang="en-US" sz="1600" dirty="0"/>
          </a:p>
        </p:txBody>
      </p:sp>
      <p:sp>
        <p:nvSpPr>
          <p:cNvPr id="3" name="标题 2"/>
          <p:cNvSpPr>
            <a:spLocks noGrp="1"/>
          </p:cNvSpPr>
          <p:nvPr>
            <p:ph type="title"/>
          </p:nvPr>
        </p:nvSpPr>
        <p:spPr/>
        <p:txBody>
          <a:bodyPr/>
          <a:lstStyle/>
          <a:p>
            <a:r>
              <a:rPr lang="zh-CN" altLang="en-US" dirty="0"/>
              <a:t>互联网的蝴蝶结构</a:t>
            </a:r>
          </a:p>
        </p:txBody>
      </p:sp>
      <p:pic>
        <p:nvPicPr>
          <p:cNvPr id="4" name="图片 4" descr="bow-tie.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490" y="1038576"/>
            <a:ext cx="4208740" cy="330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t>累积式抓取</a:t>
            </a:r>
            <a:endParaRPr lang="en-US" altLang="zh-CN" sz="2400" dirty="0"/>
          </a:p>
          <a:p>
            <a:pPr lvl="1"/>
            <a:r>
              <a:rPr lang="zh-CN" altLang="en-US" sz="2000" dirty="0"/>
              <a:t>定期从</a:t>
            </a:r>
            <a:r>
              <a:rPr lang="zh-CN" altLang="en-US" sz="2000" dirty="0">
                <a:solidFill>
                  <a:srgbClr val="C00000"/>
                </a:solidFill>
              </a:rPr>
              <a:t>种子出发</a:t>
            </a:r>
            <a:r>
              <a:rPr lang="zh-CN" altLang="en-US" sz="2000" dirty="0"/>
              <a:t>开始扩散、完全替换</a:t>
            </a:r>
          </a:p>
          <a:p>
            <a:pPr lvl="1"/>
            <a:r>
              <a:rPr lang="zh-CN" altLang="en-US" sz="2000" dirty="0"/>
              <a:t>优点：实现简单，广度优先或者深度优先即可</a:t>
            </a:r>
          </a:p>
          <a:p>
            <a:pPr lvl="1"/>
            <a:r>
              <a:rPr lang="zh-CN" altLang="en-US" sz="2000" dirty="0"/>
              <a:t>缺点：周期长，代价大；时效性、更新率问题</a:t>
            </a:r>
          </a:p>
          <a:p>
            <a:pPr lvl="1"/>
            <a:r>
              <a:rPr lang="zh-CN" altLang="en-US" sz="2000" dirty="0"/>
              <a:t>适用范围：</a:t>
            </a:r>
          </a:p>
          <a:p>
            <a:pPr lvl="2"/>
            <a:r>
              <a:rPr lang="zh-CN" altLang="en-US" sz="1800" dirty="0"/>
              <a:t>网页快照库的初始化和重建</a:t>
            </a:r>
          </a:p>
          <a:p>
            <a:pPr lvl="2"/>
            <a:r>
              <a:rPr lang="zh-CN" altLang="en-US" sz="1800" dirty="0"/>
              <a:t>定向抓取站点的档案收录</a:t>
            </a:r>
            <a:endParaRPr lang="en-US" altLang="zh-CN" sz="1800" dirty="0"/>
          </a:p>
          <a:p>
            <a:pPr lvl="1"/>
            <a:r>
              <a:rPr lang="zh-CN" altLang="en-US" sz="2000" dirty="0"/>
              <a:t>典型抓取策略</a:t>
            </a:r>
            <a:endParaRPr lang="en-US" altLang="zh-CN" sz="2000" dirty="0"/>
          </a:p>
          <a:p>
            <a:pPr lvl="2"/>
            <a:r>
              <a:rPr lang="zh-CN" altLang="en-US" sz="1800" dirty="0"/>
              <a:t>广度优先、深度优先</a:t>
            </a:r>
          </a:p>
          <a:p>
            <a:pPr lvl="1"/>
            <a:endParaRPr lang="zh-CN" altLang="en-US" sz="2000" dirty="0"/>
          </a:p>
        </p:txBody>
      </p:sp>
      <p:sp>
        <p:nvSpPr>
          <p:cNvPr id="3" name="标题 2"/>
          <p:cNvSpPr>
            <a:spLocks noGrp="1"/>
          </p:cNvSpPr>
          <p:nvPr>
            <p:ph type="title"/>
          </p:nvPr>
        </p:nvSpPr>
        <p:spPr/>
        <p:txBody>
          <a:bodyPr/>
          <a:lstStyle/>
          <a:p>
            <a:r>
              <a:rPr lang="zh-CN" altLang="en-US" dirty="0"/>
              <a:t>链接调度</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t>增量式抓取</a:t>
            </a:r>
            <a:endParaRPr lang="en-US" altLang="zh-CN" sz="2400" dirty="0"/>
          </a:p>
          <a:p>
            <a:pPr lvl="1"/>
            <a:r>
              <a:rPr lang="zh-CN" altLang="en-US" sz="2000" dirty="0"/>
              <a:t>动态维护现有网页集合，在</a:t>
            </a:r>
            <a:r>
              <a:rPr lang="zh-CN" altLang="en-US" sz="2000" dirty="0">
                <a:solidFill>
                  <a:srgbClr val="C00000"/>
                </a:solidFill>
              </a:rPr>
              <a:t>原来的基础上</a:t>
            </a:r>
            <a:r>
              <a:rPr lang="zh-CN" altLang="en-US" sz="2000" dirty="0"/>
              <a:t>对</a:t>
            </a:r>
            <a:r>
              <a:rPr lang="zh-CN" altLang="en-US" sz="2000" dirty="0">
                <a:solidFill>
                  <a:srgbClr val="C00000"/>
                </a:solidFill>
              </a:rPr>
              <a:t>新增和变化</a:t>
            </a:r>
            <a:r>
              <a:rPr lang="zh-CN" altLang="en-US" sz="2000" dirty="0"/>
              <a:t>网页进行收集</a:t>
            </a:r>
          </a:p>
          <a:p>
            <a:pPr lvl="1"/>
            <a:r>
              <a:rPr lang="zh-CN" altLang="en-US" sz="2000" dirty="0"/>
              <a:t>优点：节约带宽资源</a:t>
            </a:r>
          </a:p>
          <a:p>
            <a:pPr lvl="1"/>
            <a:r>
              <a:rPr lang="zh-CN" altLang="en-US" sz="2000" dirty="0"/>
              <a:t>缺点：</a:t>
            </a:r>
          </a:p>
          <a:p>
            <a:pPr lvl="2"/>
            <a:r>
              <a:rPr lang="zh-CN" altLang="en-US" sz="1800" dirty="0"/>
              <a:t>策略复杂，难以确定理想的抓取顺序。</a:t>
            </a:r>
          </a:p>
          <a:p>
            <a:pPr lvl="2"/>
            <a:r>
              <a:rPr lang="zh-CN" altLang="en-US" sz="1800" dirty="0"/>
              <a:t>抓取目标多样，需要兼顾覆盖率，更新率，时效性需求。</a:t>
            </a:r>
          </a:p>
          <a:p>
            <a:pPr lvl="1"/>
            <a:r>
              <a:rPr lang="zh-CN" altLang="en-US" sz="2000" dirty="0"/>
              <a:t>适用范围：搜索引擎日常抓取</a:t>
            </a:r>
          </a:p>
        </p:txBody>
      </p:sp>
      <p:sp>
        <p:nvSpPr>
          <p:cNvPr id="3" name="标题 2"/>
          <p:cNvSpPr>
            <a:spLocks noGrp="1"/>
          </p:cNvSpPr>
          <p:nvPr>
            <p:ph type="title"/>
          </p:nvPr>
        </p:nvSpPr>
        <p:spPr/>
        <p:txBody>
          <a:bodyPr/>
          <a:lstStyle/>
          <a:p>
            <a:r>
              <a:rPr lang="zh-CN" altLang="en-US" dirty="0"/>
              <a:t>链接调度</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1121124" y="3052428"/>
            <a:ext cx="1537664"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文本数据采集</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677656"/>
          </a:xfrm>
          <a:prstGeom prst="rect">
            <a:avLst/>
          </a:prstGeom>
          <a:noFill/>
        </p:spPr>
        <p:txBody>
          <a:bodyPr wrap="square" rtlCol="0">
            <a:spAutoFit/>
          </a:bodyPr>
          <a:lstStyle/>
          <a:p>
            <a:pPr algn="just">
              <a:lnSpc>
                <a:spcPct val="150000"/>
              </a:lnSpc>
            </a:pPr>
            <a:r>
              <a:rPr lang="zh-CN" altLang="en-US" sz="1600" b="1" dirty="0">
                <a:solidFill>
                  <a:schemeClr val="tx2"/>
                </a:solidFill>
                <a:latin typeface="Heiti SC Medium" pitchFamily="2" charset="-128"/>
                <a:ea typeface="Heiti SC Medium" pitchFamily="2" charset="-128"/>
                <a:cs typeface="Yuppy SC" panose="020F0603040207020204" pitchFamily="34" charset="-122"/>
              </a:rPr>
              <a:t>知识准备</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a:solidFill>
                  <a:schemeClr val="tx2"/>
                </a:solidFill>
                <a:latin typeface="Heiti SC Medium" pitchFamily="2" charset="-128"/>
                <a:ea typeface="Heiti SC Medium" pitchFamily="2" charset="-128"/>
                <a:cs typeface="Yuppy SC" panose="020F0603040207020204" pitchFamily="34" charset="-122"/>
              </a:rPr>
              <a:t>网页抓取</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总体结构</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抓取前端</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链接调度</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重复与低质量检测</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smtClean="0">
                <a:solidFill>
                  <a:schemeClr val="tx2">
                    <a:lumMod val="40000"/>
                    <a:lumOff val="60000"/>
                  </a:schemeClr>
                </a:solidFill>
                <a:latin typeface="Heiti SC Medium" pitchFamily="2" charset="-128"/>
                <a:ea typeface="Heiti SC Medium" pitchFamily="2" charset="-128"/>
                <a:cs typeface="Yuppy SC" panose="020F0603040207020204" pitchFamily="34" charset="-122"/>
              </a:rPr>
              <a:t>网页</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解析</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2015549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ppt_x</p:attrName>
                                        </p:attrNameLst>
                                      </p:cBhvr>
                                      <p:tavLst>
                                        <p:tav tm="0">
                                          <p:val>
                                            <p:strVal val="#ppt_x-#ppt_w*1.125000"/>
                                          </p:val>
                                        </p:tav>
                                        <p:tav tm="100000">
                                          <p:val>
                                            <p:strVal val="#ppt_x"/>
                                          </p:val>
                                        </p:tav>
                                      </p:tavLst>
                                    </p:anim>
                                    <p:animEffect transition="in" filter="wipe(right)">
                                      <p:cBhvr>
                                        <p:cTn id="30" dur="500"/>
                                        <p:tgtEl>
                                          <p:spTgt spid="26"/>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p:tgtEl>
                                          <p:spTgt spid="27"/>
                                        </p:tgtEl>
                                        <p:attrNameLst>
                                          <p:attrName>ppt_x</p:attrName>
                                        </p:attrNameLst>
                                      </p:cBhvr>
                                      <p:tavLst>
                                        <p:tav tm="0">
                                          <p:val>
                                            <p:strVal val="#ppt_x-#ppt_w*1.125000"/>
                                          </p:val>
                                        </p:tav>
                                        <p:tav tm="100000">
                                          <p:val>
                                            <p:strVal val="#ppt_x"/>
                                          </p:val>
                                        </p:tav>
                                      </p:tavLst>
                                    </p:anim>
                                    <p:animEffect transition="in" filter="wipe(right)">
                                      <p:cBhvr>
                                        <p:cTn id="34" dur="500"/>
                                        <p:tgtEl>
                                          <p:spTgt spid="27"/>
                                        </p:tgtEl>
                                      </p:cBhvr>
                                    </p:animEffect>
                                  </p:childTnLst>
                                </p:cTn>
                              </p:par>
                              <p:par>
                                <p:cTn id="35" presetID="12" presetClass="entr" presetSubtype="8" fill="hold" grpId="0" nodeType="withEffect">
                                  <p:stCondLst>
                                    <p:cond delay="30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right)">
                                      <p:cBhvr>
                                        <p:cTn id="38" dur="500"/>
                                        <p:tgtEl>
                                          <p:spTgt spid="15"/>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p:tgtEl>
                                          <p:spTgt spid="30"/>
                                        </p:tgtEl>
                                        <p:attrNameLst>
                                          <p:attrName>ppt_x</p:attrName>
                                        </p:attrNameLst>
                                      </p:cBhvr>
                                      <p:tavLst>
                                        <p:tav tm="0">
                                          <p:val>
                                            <p:strVal val="#ppt_x-#ppt_w*1.125000"/>
                                          </p:val>
                                        </p:tav>
                                        <p:tav tm="100000">
                                          <p:val>
                                            <p:strVal val="#ppt_x"/>
                                          </p:val>
                                        </p:tav>
                                      </p:tavLst>
                                    </p:anim>
                                    <p:animEffect transition="in" filter="wipe(right)">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26" grpId="0" animBg="1"/>
      <p:bldP spid="27" grpId="0" animBg="1"/>
      <p:bldP spid="3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247714"/>
            <a:ext cx="4567064" cy="2700000"/>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p:cNvSpPr>
            <a:spLocks noGrp="1"/>
          </p:cNvSpPr>
          <p:nvPr>
            <p:ph idx="1"/>
          </p:nvPr>
        </p:nvSpPr>
        <p:spPr/>
        <p:txBody>
          <a:bodyPr/>
          <a:lstStyle/>
          <a:p>
            <a:r>
              <a:rPr lang="zh-CN" altLang="en-US" dirty="0"/>
              <a:t>低质量网页（如：垃圾网页）</a:t>
            </a:r>
          </a:p>
        </p:txBody>
      </p:sp>
      <p:sp>
        <p:nvSpPr>
          <p:cNvPr id="3" name="标题 2"/>
          <p:cNvSpPr>
            <a:spLocks noGrp="1"/>
          </p:cNvSpPr>
          <p:nvPr>
            <p:ph type="title"/>
          </p:nvPr>
        </p:nvSpPr>
        <p:spPr/>
        <p:txBody>
          <a:bodyPr/>
          <a:lstStyle/>
          <a:p>
            <a:r>
              <a:rPr lang="zh-CN" altLang="en-US" dirty="0"/>
              <a:t>重复与低质量检测</a:t>
            </a:r>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533" y="1682106"/>
            <a:ext cx="4595659" cy="2700000"/>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1196" y="1257706"/>
            <a:ext cx="4320000" cy="2700000"/>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dirty="0"/>
              <a:t>重复页面内容检测</a:t>
            </a:r>
            <a:endParaRPr lang="en-US" altLang="zh-CN" sz="2400" dirty="0"/>
          </a:p>
          <a:p>
            <a:pPr lvl="1"/>
            <a:r>
              <a:rPr lang="zh-CN" altLang="en-US" dirty="0"/>
              <a:t>有规律重复：站内副本，站点镜像。</a:t>
            </a:r>
          </a:p>
          <a:p>
            <a:pPr lvl="1"/>
            <a:r>
              <a:rPr lang="zh-CN" altLang="en-US" dirty="0"/>
              <a:t>无规律重复：转载（允许）、采集（打压）。</a:t>
            </a:r>
          </a:p>
        </p:txBody>
      </p:sp>
      <p:sp>
        <p:nvSpPr>
          <p:cNvPr id="3" name="标题 2"/>
          <p:cNvSpPr>
            <a:spLocks noGrp="1"/>
          </p:cNvSpPr>
          <p:nvPr>
            <p:ph type="title"/>
          </p:nvPr>
        </p:nvSpPr>
        <p:spPr/>
        <p:txBody>
          <a:bodyPr/>
          <a:lstStyle/>
          <a:p>
            <a:r>
              <a:rPr lang="zh-CN" altLang="en-US" dirty="0"/>
              <a:t>重复与低质量检测</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466" y="2841780"/>
            <a:ext cx="3417913" cy="1938774"/>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094" y="2841781"/>
            <a:ext cx="3294365" cy="1938773"/>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1121124" y="3052428"/>
            <a:ext cx="1537664"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文本数据采集</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677656"/>
          </a:xfrm>
          <a:prstGeom prst="rect">
            <a:avLst/>
          </a:prstGeom>
          <a:noFill/>
        </p:spPr>
        <p:txBody>
          <a:bodyPr wrap="square" rtlCol="0">
            <a:spAutoFit/>
          </a:bodyPr>
          <a:lstStyle/>
          <a:p>
            <a:pPr algn="just">
              <a:lnSpc>
                <a:spcPct val="150000"/>
              </a:lnSpc>
            </a:pPr>
            <a:r>
              <a:rPr lang="zh-CN" altLang="en-US" sz="1600" b="1" dirty="0">
                <a:solidFill>
                  <a:schemeClr val="tx2"/>
                </a:solidFill>
                <a:latin typeface="Heiti SC Medium" pitchFamily="2" charset="-128"/>
                <a:ea typeface="Heiti SC Medium" pitchFamily="2" charset="-128"/>
                <a:cs typeface="Yuppy SC" panose="020F0603040207020204" pitchFamily="34" charset="-122"/>
              </a:rPr>
              <a:t>知识准备</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a:solidFill>
                  <a:schemeClr val="tx2"/>
                </a:solidFill>
                <a:latin typeface="Heiti SC Medium" pitchFamily="2" charset="-128"/>
                <a:ea typeface="Heiti SC Medium" pitchFamily="2" charset="-128"/>
                <a:cs typeface="Yuppy SC" panose="020F0603040207020204" pitchFamily="34" charset="-122"/>
              </a:rPr>
              <a:t>网页抓取</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总体结构</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抓取前端</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链接调度</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solidFill>
                <a:latin typeface="Heiti SC Medium" pitchFamily="2" charset="-128"/>
                <a:ea typeface="Heiti SC Medium" pitchFamily="2" charset="-128"/>
                <a:cs typeface="Yuppy SC" panose="020F0603040207020204" pitchFamily="34" charset="-122"/>
              </a:rPr>
              <a:t>重复与低质量检测</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ea"/>
              <a:buAutoNum type="arabicPeriod"/>
            </a:pPr>
            <a:r>
              <a:rPr lang="zh-CN" altLang="en-US" sz="1600" b="1" dirty="0" smtClean="0">
                <a:solidFill>
                  <a:schemeClr val="tx2"/>
                </a:solidFill>
                <a:latin typeface="Heiti SC Medium" pitchFamily="2" charset="-128"/>
                <a:ea typeface="Heiti SC Medium" pitchFamily="2" charset="-128"/>
                <a:cs typeface="Yuppy SC" panose="020F0603040207020204" pitchFamily="34" charset="-122"/>
              </a:rPr>
              <a:t>网页</a:t>
            </a:r>
            <a:r>
              <a:rPr lang="zh-CN" altLang="en-US" sz="1600" b="1" dirty="0">
                <a:solidFill>
                  <a:schemeClr val="tx2"/>
                </a:solidFill>
                <a:latin typeface="Heiti SC Medium" pitchFamily="2" charset="-128"/>
                <a:ea typeface="Heiti SC Medium" pitchFamily="2" charset="-128"/>
                <a:cs typeface="Yuppy SC" panose="020F0603040207020204" pitchFamily="34" charset="-122"/>
              </a:rPr>
              <a:t>解析</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272523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ppt_x</p:attrName>
                                        </p:attrNameLst>
                                      </p:cBhvr>
                                      <p:tavLst>
                                        <p:tav tm="0">
                                          <p:val>
                                            <p:strVal val="#ppt_x-#ppt_w*1.125000"/>
                                          </p:val>
                                        </p:tav>
                                        <p:tav tm="100000">
                                          <p:val>
                                            <p:strVal val="#ppt_x"/>
                                          </p:val>
                                        </p:tav>
                                      </p:tavLst>
                                    </p:anim>
                                    <p:animEffect transition="in" filter="wipe(right)">
                                      <p:cBhvr>
                                        <p:cTn id="30" dur="500"/>
                                        <p:tgtEl>
                                          <p:spTgt spid="26"/>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p:tgtEl>
                                          <p:spTgt spid="27"/>
                                        </p:tgtEl>
                                        <p:attrNameLst>
                                          <p:attrName>ppt_x</p:attrName>
                                        </p:attrNameLst>
                                      </p:cBhvr>
                                      <p:tavLst>
                                        <p:tav tm="0">
                                          <p:val>
                                            <p:strVal val="#ppt_x-#ppt_w*1.125000"/>
                                          </p:val>
                                        </p:tav>
                                        <p:tav tm="100000">
                                          <p:val>
                                            <p:strVal val="#ppt_x"/>
                                          </p:val>
                                        </p:tav>
                                      </p:tavLst>
                                    </p:anim>
                                    <p:animEffect transition="in" filter="wipe(right)">
                                      <p:cBhvr>
                                        <p:cTn id="34" dur="500"/>
                                        <p:tgtEl>
                                          <p:spTgt spid="27"/>
                                        </p:tgtEl>
                                      </p:cBhvr>
                                    </p:animEffect>
                                  </p:childTnLst>
                                </p:cTn>
                              </p:par>
                              <p:par>
                                <p:cTn id="35" presetID="12" presetClass="entr" presetSubtype="8" fill="hold" grpId="0" nodeType="withEffect">
                                  <p:stCondLst>
                                    <p:cond delay="30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right)">
                                      <p:cBhvr>
                                        <p:cTn id="38" dur="500"/>
                                        <p:tgtEl>
                                          <p:spTgt spid="15"/>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p:tgtEl>
                                          <p:spTgt spid="30"/>
                                        </p:tgtEl>
                                        <p:attrNameLst>
                                          <p:attrName>ppt_x</p:attrName>
                                        </p:attrNameLst>
                                      </p:cBhvr>
                                      <p:tavLst>
                                        <p:tav tm="0">
                                          <p:val>
                                            <p:strVal val="#ppt_x-#ppt_w*1.125000"/>
                                          </p:val>
                                        </p:tav>
                                        <p:tav tm="100000">
                                          <p:val>
                                            <p:strVal val="#ppt_x"/>
                                          </p:val>
                                        </p:tav>
                                      </p:tavLst>
                                    </p:anim>
                                    <p:animEffect transition="in" filter="wipe(right)">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26" grpId="0" animBg="1"/>
      <p:bldP spid="27" grpId="0" animBg="1"/>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浏览器显示内容与</a:t>
            </a:r>
            <a:r>
              <a:rPr kumimoji="1" lang="en-US" altLang="zh-CN" dirty="0"/>
              <a:t>HTML</a:t>
            </a:r>
            <a:r>
              <a:rPr kumimoji="1" lang="zh-CN" altLang="en-US" dirty="0"/>
              <a:t>源代码</a:t>
            </a:r>
          </a:p>
        </p:txBody>
      </p:sp>
      <p:pic>
        <p:nvPicPr>
          <p:cNvPr id="2" name="Content Placeholder 1"/>
          <p:cNvPicPr>
            <a:picLocks noGrp="1" noChangeAspect="1"/>
          </p:cNvPicPr>
          <p:nvPr>
            <p:ph idx="1"/>
          </p:nvPr>
        </p:nvPicPr>
        <p:blipFill>
          <a:blip r:embed="rId2"/>
          <a:stretch>
            <a:fillRect/>
          </a:stretch>
        </p:blipFill>
        <p:spPr>
          <a:xfrm>
            <a:off x="341063" y="943333"/>
            <a:ext cx="8461874" cy="420016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互联网的诞生</a:t>
            </a:r>
            <a:endParaRPr lang="en-US" dirty="0"/>
          </a:p>
        </p:txBody>
      </p:sp>
      <p:sp>
        <p:nvSpPr>
          <p:cNvPr id="3" name="Content Placeholder 2"/>
          <p:cNvSpPr>
            <a:spLocks noGrp="1"/>
          </p:cNvSpPr>
          <p:nvPr>
            <p:ph idx="1"/>
          </p:nvPr>
        </p:nvSpPr>
        <p:spPr/>
        <p:txBody>
          <a:bodyPr/>
          <a:lstStyle/>
          <a:p>
            <a:r>
              <a:rPr lang="en-US" altLang="zh-CN" dirty="0"/>
              <a:t>ARPA</a:t>
            </a:r>
            <a:r>
              <a:rPr lang="zh-CN" altLang="en-US" dirty="0"/>
              <a:t>首先用于军事连接，后将美国西南部的加利福尼亚大学洛杉矶分校、斯坦福大学研究学院、</a:t>
            </a:r>
            <a:r>
              <a:rPr lang="en-US" altLang="zh-CN" dirty="0"/>
              <a:t>UCSB(</a:t>
            </a:r>
            <a:r>
              <a:rPr lang="zh-CN" altLang="en-US" dirty="0"/>
              <a:t>加利福尼亚大学</a:t>
            </a:r>
            <a:r>
              <a:rPr lang="en-US" altLang="zh-CN" dirty="0"/>
              <a:t>)</a:t>
            </a:r>
            <a:r>
              <a:rPr lang="zh-CN" altLang="en-US" dirty="0"/>
              <a:t>和犹他州大学的四台主要的计算机连接起来。这个协定由剑桥大学的</a:t>
            </a:r>
            <a:r>
              <a:rPr lang="en-US" altLang="zh-CN" dirty="0"/>
              <a:t>BBN</a:t>
            </a:r>
            <a:r>
              <a:rPr lang="zh-CN" altLang="en-US" dirty="0"/>
              <a:t>和</a:t>
            </a:r>
            <a:r>
              <a:rPr lang="en-US" altLang="zh-CN" dirty="0"/>
              <a:t>MA</a:t>
            </a:r>
            <a:r>
              <a:rPr lang="zh-CN" altLang="en-US" dirty="0"/>
              <a:t>执行，在</a:t>
            </a:r>
            <a:r>
              <a:rPr lang="en-US" altLang="zh-CN" dirty="0"/>
              <a:t>1969</a:t>
            </a:r>
            <a:r>
              <a:rPr lang="zh-CN" altLang="en-US" dirty="0"/>
              <a:t>年</a:t>
            </a:r>
            <a:r>
              <a:rPr lang="en-US" altLang="zh-CN" dirty="0"/>
              <a:t>12</a:t>
            </a:r>
            <a:r>
              <a:rPr lang="zh-CN" altLang="en-US" dirty="0"/>
              <a:t>月开始联机。</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404" y="2200331"/>
            <a:ext cx="6227190" cy="2226692"/>
          </a:xfrm>
          <a:prstGeom prst="rect">
            <a:avLst/>
          </a:prstGeom>
        </p:spPr>
      </p:pic>
      <p:sp>
        <p:nvSpPr>
          <p:cNvPr id="5" name="Rectangle 4"/>
          <p:cNvSpPr/>
          <p:nvPr/>
        </p:nvSpPr>
        <p:spPr>
          <a:xfrm>
            <a:off x="381000" y="4445877"/>
            <a:ext cx="8381999" cy="369332"/>
          </a:xfrm>
          <a:prstGeom prst="rect">
            <a:avLst/>
          </a:prstGeom>
        </p:spPr>
        <p:txBody>
          <a:bodyPr wrap="square">
            <a:spAutoFit/>
          </a:bodyPr>
          <a:lstStyle/>
          <a:p>
            <a:pPr algn="ctr"/>
            <a:r>
              <a:rPr lang="en-US" altLang="zh-CN" dirty="0">
                <a:latin typeface="微软雅黑" panose="020B0503020204020204" pitchFamily="34" charset="-122"/>
                <a:ea typeface="微软雅黑" panose="020B0503020204020204" pitchFamily="34" charset="-122"/>
              </a:rPr>
              <a:t>1970</a:t>
            </a:r>
            <a:r>
              <a:rPr lang="zh-CN" altLang="en-US" dirty="0">
                <a:latin typeface="微软雅黑" panose="020B0503020204020204" pitchFamily="34" charset="-122"/>
                <a:ea typeface="微软雅黑" panose="020B0503020204020204" pitchFamily="34" charset="-122"/>
              </a:rPr>
              <a:t>年代的</a:t>
            </a:r>
            <a:r>
              <a:rPr lang="en-US" altLang="zh-CN" dirty="0">
                <a:latin typeface="微软雅黑" panose="020B0503020204020204" pitchFamily="34" charset="-122"/>
                <a:ea typeface="微软雅黑" panose="020B0503020204020204" pitchFamily="34" charset="-122"/>
              </a:rPr>
              <a:t>Internet</a:t>
            </a:r>
            <a:endParaRPr lang="en-US" altLang="ja-JP"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000" dirty="0"/>
              <a:t>HTML</a:t>
            </a:r>
            <a:endParaRPr lang="zh-CN" altLang="en-US" sz="3000" dirty="0"/>
          </a:p>
        </p:txBody>
      </p:sp>
      <p:sp>
        <p:nvSpPr>
          <p:cNvPr id="3" name="内容占位符 2"/>
          <p:cNvSpPr>
            <a:spLocks noGrp="1"/>
          </p:cNvSpPr>
          <p:nvPr>
            <p:ph idx="1"/>
          </p:nvPr>
        </p:nvSpPr>
        <p:spPr/>
        <p:txBody>
          <a:bodyPr>
            <a:normAutofit/>
          </a:bodyPr>
          <a:lstStyle/>
          <a:p>
            <a:r>
              <a:rPr lang="zh-CN" altLang="en-US" dirty="0"/>
              <a:t>什么是</a:t>
            </a:r>
            <a:r>
              <a:rPr lang="en-US" altLang="zh-CN" dirty="0"/>
              <a:t>HTML</a:t>
            </a:r>
            <a:r>
              <a:rPr lang="zh-CN" altLang="en-US" dirty="0"/>
              <a:t>？</a:t>
            </a:r>
          </a:p>
          <a:p>
            <a:pPr lvl="1"/>
            <a:r>
              <a:rPr lang="en-US" altLang="zh-CN" dirty="0"/>
              <a:t>HTML </a:t>
            </a:r>
            <a:r>
              <a:rPr lang="zh-CN" altLang="en-US" dirty="0"/>
              <a:t>是用来描述网页的一种语言。 </a:t>
            </a:r>
          </a:p>
          <a:p>
            <a:pPr lvl="2">
              <a:buFont typeface="Wingdings" panose="05000000000000000000" pitchFamily="2" charset="2"/>
              <a:buChar char="n"/>
            </a:pPr>
            <a:r>
              <a:rPr lang="en-US" altLang="zh-CN" dirty="0"/>
              <a:t>HTML </a:t>
            </a:r>
            <a:r>
              <a:rPr lang="zh-CN" altLang="en-US" dirty="0"/>
              <a:t>指的是超文本标记语言 </a:t>
            </a:r>
            <a:r>
              <a:rPr lang="en-US" altLang="zh-CN" dirty="0"/>
              <a:t>(Hyper Text Markup Language)</a:t>
            </a:r>
          </a:p>
          <a:p>
            <a:pPr lvl="2">
              <a:buFont typeface="Wingdings" panose="05000000000000000000" pitchFamily="2" charset="2"/>
              <a:buChar char="n"/>
            </a:pPr>
            <a:r>
              <a:rPr lang="en-US" altLang="zh-CN" dirty="0"/>
              <a:t>HTML </a:t>
            </a:r>
            <a:r>
              <a:rPr lang="zh-CN" altLang="en-US" dirty="0"/>
              <a:t>不是一种编程语言，而是一种标记语言 </a:t>
            </a:r>
            <a:r>
              <a:rPr lang="en-US" altLang="zh-CN" dirty="0"/>
              <a:t>(markup language)</a:t>
            </a:r>
          </a:p>
          <a:p>
            <a:pPr lvl="2">
              <a:buFont typeface="Wingdings" panose="05000000000000000000" pitchFamily="2" charset="2"/>
              <a:buChar char="n"/>
            </a:pPr>
            <a:r>
              <a:rPr lang="zh-CN" altLang="en-US" dirty="0"/>
              <a:t>标记语言是一套标记标签 </a:t>
            </a:r>
            <a:r>
              <a:rPr lang="en-US" altLang="zh-CN" dirty="0"/>
              <a:t>(markup tag)</a:t>
            </a:r>
          </a:p>
          <a:p>
            <a:pPr lvl="2">
              <a:buFont typeface="Wingdings" panose="05000000000000000000" pitchFamily="2" charset="2"/>
              <a:buChar char="n"/>
            </a:pPr>
            <a:r>
              <a:rPr lang="en-US" altLang="zh-CN" dirty="0"/>
              <a:t>HTML </a:t>
            </a:r>
            <a:r>
              <a:rPr lang="zh-CN" altLang="en-US" dirty="0"/>
              <a:t>使用标记标签来描述网页</a:t>
            </a:r>
          </a:p>
          <a:p>
            <a:r>
              <a:rPr lang="en-US" altLang="zh-CN" dirty="0"/>
              <a:t>HTML </a:t>
            </a:r>
            <a:r>
              <a:rPr lang="zh-CN" altLang="en-US" dirty="0"/>
              <a:t>标签</a:t>
            </a:r>
          </a:p>
          <a:p>
            <a:pPr lvl="1"/>
            <a:r>
              <a:rPr lang="en-US" altLang="zh-CN" dirty="0"/>
              <a:t>HTML </a:t>
            </a:r>
            <a:r>
              <a:rPr lang="zh-CN" altLang="en-US" dirty="0"/>
              <a:t>标记标签通常被称为 </a:t>
            </a:r>
            <a:r>
              <a:rPr lang="en-US" altLang="zh-CN" dirty="0"/>
              <a:t>HTML </a:t>
            </a:r>
            <a:r>
              <a:rPr lang="zh-CN" altLang="en-US" dirty="0"/>
              <a:t>标签 </a:t>
            </a:r>
            <a:r>
              <a:rPr lang="en-US" altLang="zh-CN" dirty="0"/>
              <a:t>(HTML tag)</a:t>
            </a:r>
            <a:r>
              <a:rPr lang="zh-CN" altLang="en-US" dirty="0"/>
              <a:t>。</a:t>
            </a:r>
          </a:p>
          <a:p>
            <a:pPr lvl="2">
              <a:buFont typeface="Wingdings" panose="05000000000000000000" pitchFamily="2" charset="2"/>
              <a:buChar char="n"/>
            </a:pPr>
            <a:r>
              <a:rPr lang="en-US" altLang="zh-CN" dirty="0"/>
              <a:t>HTML </a:t>
            </a:r>
            <a:r>
              <a:rPr lang="zh-CN" altLang="en-US" dirty="0"/>
              <a:t>标签是由尖括号包围的关键词，比如 </a:t>
            </a:r>
            <a:r>
              <a:rPr lang="en-US" altLang="zh-CN" dirty="0"/>
              <a:t>&lt;html&gt;</a:t>
            </a:r>
          </a:p>
          <a:p>
            <a:pPr lvl="2">
              <a:buFont typeface="Wingdings" panose="05000000000000000000" pitchFamily="2" charset="2"/>
              <a:buChar char="n"/>
            </a:pPr>
            <a:r>
              <a:rPr lang="en-US" altLang="zh-CN" dirty="0"/>
              <a:t>HTML </a:t>
            </a:r>
            <a:r>
              <a:rPr lang="zh-CN" altLang="en-US" dirty="0"/>
              <a:t>标签通常是成对出现的，比如 </a:t>
            </a:r>
            <a:r>
              <a:rPr lang="en-US" altLang="zh-CN" dirty="0"/>
              <a:t>&lt;b&gt; </a:t>
            </a:r>
            <a:r>
              <a:rPr lang="zh-CN" altLang="en-US" dirty="0"/>
              <a:t>和 </a:t>
            </a:r>
            <a:r>
              <a:rPr lang="en-US" altLang="zh-CN" dirty="0"/>
              <a:t>&lt;/b&gt;</a:t>
            </a:r>
          </a:p>
          <a:p>
            <a:pPr lvl="2">
              <a:buFont typeface="Wingdings" panose="05000000000000000000" pitchFamily="2" charset="2"/>
              <a:buChar char="n"/>
            </a:pPr>
            <a:r>
              <a:rPr lang="zh-CN" altLang="en-US" dirty="0"/>
              <a:t>标签对中的第一个标签是开始标签，第二个标签是结束标签</a:t>
            </a:r>
          </a:p>
          <a:p>
            <a:pPr lvl="2">
              <a:buFont typeface="Wingdings" panose="05000000000000000000" pitchFamily="2" charset="2"/>
              <a:buChar char="n"/>
            </a:pPr>
            <a:r>
              <a:rPr lang="zh-CN" altLang="en-US" dirty="0"/>
              <a:t>开始和结束标签也被称为开放标签和闭合标签</a:t>
            </a:r>
          </a:p>
          <a:p>
            <a:pPr lvl="1">
              <a:buFont typeface="Wingdings" panose="05000000000000000000" pitchFamily="2" charset="2"/>
              <a:buChar char="n"/>
            </a:pPr>
            <a:endParaRPr lang="zh-CN" altLang="en-US" b="1" dirty="0">
              <a:solidFill>
                <a:schemeClr val="tx1"/>
              </a:solidFill>
            </a:endParaRPr>
          </a:p>
          <a:p>
            <a:pPr>
              <a:buFont typeface="Wingdings" panose="05000000000000000000" pitchFamily="2" charset="2"/>
              <a:buChar char="n"/>
            </a:pPr>
            <a:endParaRPr lang="zh-CN" altLang="en-US" sz="1200" dirty="0"/>
          </a:p>
        </p:txBody>
      </p:sp>
      <p:sp>
        <p:nvSpPr>
          <p:cNvPr id="4" name="Rectangle 3"/>
          <p:cNvSpPr/>
          <p:nvPr/>
        </p:nvSpPr>
        <p:spPr>
          <a:xfrm>
            <a:off x="2489200" y="4571484"/>
            <a:ext cx="5245100" cy="369332"/>
          </a:xfrm>
          <a:prstGeom prst="rect">
            <a:avLst/>
          </a:prstGeom>
        </p:spPr>
        <p:txBody>
          <a:bodyPr wrap="square">
            <a:spAutoFit/>
          </a:bodyPr>
          <a:lstStyle/>
          <a:p>
            <a:r>
              <a:rPr lang="en-US" dirty="0">
                <a:hlinkClick r:id="rId3"/>
              </a:rPr>
              <a:t>https://www.tutorialspoint.com/html/index.htm</a:t>
            </a:r>
            <a:endParaRPr lang="en-US" dirty="0"/>
          </a:p>
        </p:txBody>
      </p:sp>
    </p:spTree>
    <p:extLst>
      <p:ext uri="{BB962C8B-B14F-4D97-AF65-F5344CB8AC3E}">
        <p14:creationId xmlns:p14="http://schemas.microsoft.com/office/powerpoint/2010/main" val="1221096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000" dirty="0"/>
              <a:t>HTML</a:t>
            </a:r>
            <a:endParaRPr lang="zh-CN" altLang="en-US" sz="3000" dirty="0"/>
          </a:p>
        </p:txBody>
      </p:sp>
      <p:sp>
        <p:nvSpPr>
          <p:cNvPr id="3" name="内容占位符 2"/>
          <p:cNvSpPr>
            <a:spLocks noGrp="1"/>
          </p:cNvSpPr>
          <p:nvPr>
            <p:ph idx="1"/>
          </p:nvPr>
        </p:nvSpPr>
        <p:spPr>
          <a:xfrm>
            <a:off x="457200" y="819150"/>
            <a:ext cx="8229600" cy="4324350"/>
          </a:xfrm>
        </p:spPr>
        <p:txBody>
          <a:bodyPr>
            <a:normAutofit/>
          </a:bodyPr>
          <a:lstStyle/>
          <a:p>
            <a:r>
              <a:rPr lang="en-US" altLang="zh-CN" dirty="0"/>
              <a:t>Web </a:t>
            </a:r>
            <a:r>
              <a:rPr lang="zh-CN" altLang="en-US" dirty="0"/>
              <a:t>浏览器的作用是读取 </a:t>
            </a:r>
            <a:r>
              <a:rPr lang="en-US" altLang="zh-CN" dirty="0"/>
              <a:t>HTML </a:t>
            </a:r>
            <a:r>
              <a:rPr lang="zh-CN" altLang="en-US" dirty="0"/>
              <a:t>文档，并以网页的形式显示出它们。浏览器不会显示 </a:t>
            </a:r>
            <a:r>
              <a:rPr lang="en-US" altLang="zh-CN" dirty="0"/>
              <a:t>HTML </a:t>
            </a:r>
            <a:r>
              <a:rPr lang="zh-CN" altLang="en-US" dirty="0"/>
              <a:t>标签，而是使用标签来解释页面的内容：</a:t>
            </a:r>
            <a:endParaRPr lang="en-US" altLang="zh-CN" dirty="0"/>
          </a:p>
          <a:p>
            <a:pPr>
              <a:buFont typeface="Wingdings" panose="05000000000000000000" pitchFamily="2" charset="2"/>
              <a:buChar char="n"/>
            </a:pPr>
            <a:endParaRPr lang="en-US" altLang="zh-CN" b="1" dirty="0">
              <a:solidFill>
                <a:schemeClr val="tx1"/>
              </a:solidFill>
            </a:endParaRPr>
          </a:p>
          <a:p>
            <a:pPr>
              <a:buFont typeface="Wingdings" panose="05000000000000000000" pitchFamily="2" charset="2"/>
              <a:buChar char="n"/>
            </a:pPr>
            <a:endParaRPr lang="en-US" altLang="zh-CN" b="1" dirty="0">
              <a:solidFill>
                <a:schemeClr val="tx1"/>
              </a:solidFill>
            </a:endParaRPr>
          </a:p>
          <a:p>
            <a:pPr>
              <a:buFont typeface="Wingdings" panose="05000000000000000000" pitchFamily="2" charset="2"/>
              <a:buChar char="n"/>
            </a:pPr>
            <a:endParaRPr lang="en-US" altLang="zh-CN" b="1" dirty="0">
              <a:solidFill>
                <a:schemeClr val="tx1"/>
              </a:solidFill>
            </a:endParaRPr>
          </a:p>
          <a:p>
            <a:pPr>
              <a:spcBef>
                <a:spcPts val="1080"/>
              </a:spcBef>
            </a:pPr>
            <a:endParaRPr lang="en-US" altLang="zh-CN" dirty="0"/>
          </a:p>
          <a:p>
            <a:pPr>
              <a:spcBef>
                <a:spcPts val="1080"/>
              </a:spcBef>
            </a:pPr>
            <a:r>
              <a:rPr lang="zh-CN" altLang="en-US" dirty="0"/>
              <a:t>例子解释</a:t>
            </a:r>
          </a:p>
          <a:p>
            <a:pPr lvl="1"/>
            <a:r>
              <a:rPr lang="en-US" altLang="zh-CN" dirty="0"/>
              <a:t>&lt;html&gt; </a:t>
            </a:r>
            <a:r>
              <a:rPr lang="zh-CN" altLang="en-US" dirty="0"/>
              <a:t>与 </a:t>
            </a:r>
            <a:r>
              <a:rPr lang="en-US" altLang="zh-CN" dirty="0"/>
              <a:t>&lt;/html&gt; </a:t>
            </a:r>
            <a:r>
              <a:rPr lang="zh-CN" altLang="en-US" dirty="0"/>
              <a:t>之间的文本描述网页</a:t>
            </a:r>
          </a:p>
          <a:p>
            <a:pPr lvl="1"/>
            <a:r>
              <a:rPr lang="en-US" altLang="zh-CN" dirty="0"/>
              <a:t>&lt;body&gt; </a:t>
            </a:r>
            <a:r>
              <a:rPr lang="zh-CN" altLang="en-US" dirty="0"/>
              <a:t>与 </a:t>
            </a:r>
            <a:r>
              <a:rPr lang="en-US" altLang="zh-CN" dirty="0"/>
              <a:t>&lt;/body&gt; </a:t>
            </a:r>
            <a:r>
              <a:rPr lang="zh-CN" altLang="en-US" dirty="0"/>
              <a:t>之间的文本是可见的页面内容</a:t>
            </a:r>
          </a:p>
          <a:p>
            <a:pPr lvl="1"/>
            <a:r>
              <a:rPr lang="en-US" altLang="zh-CN" dirty="0"/>
              <a:t>&lt;h1&gt; </a:t>
            </a:r>
            <a:r>
              <a:rPr lang="zh-CN" altLang="en-US" dirty="0"/>
              <a:t>与 </a:t>
            </a:r>
            <a:r>
              <a:rPr lang="en-US" altLang="zh-CN" dirty="0"/>
              <a:t>&lt;/h1&gt; </a:t>
            </a:r>
            <a:r>
              <a:rPr lang="zh-CN" altLang="en-US" dirty="0"/>
              <a:t>之间的文本被显示为标题</a:t>
            </a:r>
          </a:p>
          <a:p>
            <a:pPr lvl="1"/>
            <a:r>
              <a:rPr lang="en-US" altLang="zh-CN" dirty="0"/>
              <a:t>&lt;p&gt; </a:t>
            </a:r>
            <a:r>
              <a:rPr lang="zh-CN" altLang="en-US" dirty="0"/>
              <a:t>与 </a:t>
            </a:r>
            <a:r>
              <a:rPr lang="en-US" altLang="zh-CN" dirty="0"/>
              <a:t>&lt;/p&gt; </a:t>
            </a:r>
            <a:r>
              <a:rPr lang="zh-CN" altLang="en-US" dirty="0"/>
              <a:t>之间的文本被显示为段落</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293" y="1565331"/>
            <a:ext cx="2874015" cy="14691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401" y="1565331"/>
            <a:ext cx="3310648" cy="1469100"/>
          </a:xfrm>
          <a:prstGeom prst="rect">
            <a:avLst/>
          </a:prstGeom>
        </p:spPr>
      </p:pic>
    </p:spTree>
    <p:extLst>
      <p:ext uri="{BB962C8B-B14F-4D97-AF65-F5344CB8AC3E}">
        <p14:creationId xmlns:p14="http://schemas.microsoft.com/office/powerpoint/2010/main" val="4287024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000" dirty="0"/>
              <a:t>HTML</a:t>
            </a:r>
            <a:r>
              <a:rPr lang="zh-CN" altLang="en-US" sz="3000" dirty="0"/>
              <a:t>标签</a:t>
            </a:r>
          </a:p>
        </p:txBody>
      </p:sp>
      <p:sp>
        <p:nvSpPr>
          <p:cNvPr id="3" name="内容占位符 2"/>
          <p:cNvSpPr>
            <a:spLocks noGrp="1"/>
          </p:cNvSpPr>
          <p:nvPr>
            <p:ph idx="1"/>
          </p:nvPr>
        </p:nvSpPr>
        <p:spPr/>
        <p:txBody>
          <a:bodyPr>
            <a:normAutofit/>
          </a:bodyPr>
          <a:lstStyle/>
          <a:p>
            <a:r>
              <a:rPr lang="en-US" altLang="zh-CN" dirty="0"/>
              <a:t>HTML</a:t>
            </a:r>
            <a:r>
              <a:rPr lang="zh-CN" altLang="en-US" dirty="0"/>
              <a:t>常见标签</a:t>
            </a:r>
            <a:endParaRPr lang="en-US" altLang="zh-CN" dirty="0"/>
          </a:p>
          <a:p>
            <a:pPr lvl="1"/>
            <a:r>
              <a:rPr lang="en-US" altLang="zh-CN" dirty="0">
                <a:solidFill>
                  <a:schemeClr val="tx1"/>
                </a:solidFill>
              </a:rPr>
              <a:t>HTML </a:t>
            </a:r>
            <a:r>
              <a:rPr lang="zh-CN" altLang="en-US" dirty="0">
                <a:solidFill>
                  <a:schemeClr val="tx1"/>
                </a:solidFill>
              </a:rPr>
              <a:t>标题</a:t>
            </a:r>
          </a:p>
          <a:p>
            <a:pPr lvl="2"/>
            <a:r>
              <a:rPr lang="en-US" altLang="zh-CN" dirty="0"/>
              <a:t>HTML </a:t>
            </a:r>
            <a:r>
              <a:rPr lang="zh-CN" altLang="en-US" dirty="0"/>
              <a:t>标题（</a:t>
            </a:r>
            <a:r>
              <a:rPr lang="en-US" altLang="zh-CN" dirty="0"/>
              <a:t>Heading</a:t>
            </a:r>
            <a:r>
              <a:rPr lang="zh-CN" altLang="en-US" dirty="0"/>
              <a:t>）是通过 </a:t>
            </a:r>
            <a:r>
              <a:rPr lang="en-US" altLang="zh-CN" dirty="0"/>
              <a:t>&lt;h1&gt; - &lt;h6&gt; </a:t>
            </a:r>
            <a:r>
              <a:rPr lang="zh-CN" altLang="en-US" dirty="0"/>
              <a:t>等标签进行定义的</a:t>
            </a:r>
            <a:endParaRPr lang="en-US" altLang="zh-CN" sz="2000" dirty="0">
              <a:solidFill>
                <a:schemeClr val="tx1"/>
              </a:solidFill>
            </a:endParaRPr>
          </a:p>
          <a:p>
            <a:pPr lvl="1"/>
            <a:r>
              <a:rPr lang="en-US" altLang="zh-CN" dirty="0">
                <a:solidFill>
                  <a:schemeClr val="tx1"/>
                </a:solidFill>
              </a:rPr>
              <a:t>HTML </a:t>
            </a:r>
            <a:r>
              <a:rPr lang="zh-CN" altLang="en-US" dirty="0">
                <a:solidFill>
                  <a:schemeClr val="tx1"/>
                </a:solidFill>
              </a:rPr>
              <a:t>段落</a:t>
            </a:r>
          </a:p>
          <a:p>
            <a:pPr lvl="2"/>
            <a:r>
              <a:rPr lang="en-US" altLang="zh-CN" dirty="0"/>
              <a:t>HTML </a:t>
            </a:r>
            <a:r>
              <a:rPr lang="zh-CN" altLang="en-US" dirty="0"/>
              <a:t>段落是通过 </a:t>
            </a:r>
            <a:r>
              <a:rPr lang="en-US" altLang="zh-CN" dirty="0"/>
              <a:t>&lt;p&gt; </a:t>
            </a:r>
            <a:r>
              <a:rPr lang="zh-CN" altLang="en-US" dirty="0"/>
              <a:t>标签进行定义的</a:t>
            </a:r>
          </a:p>
          <a:p>
            <a:pPr lvl="1"/>
            <a:r>
              <a:rPr lang="en-US" altLang="zh-CN" dirty="0">
                <a:solidFill>
                  <a:schemeClr val="tx1"/>
                </a:solidFill>
              </a:rPr>
              <a:t>HTML </a:t>
            </a:r>
            <a:r>
              <a:rPr lang="zh-CN" altLang="en-US" dirty="0">
                <a:solidFill>
                  <a:schemeClr val="tx1"/>
                </a:solidFill>
              </a:rPr>
              <a:t>链接</a:t>
            </a:r>
          </a:p>
          <a:p>
            <a:pPr lvl="2"/>
            <a:r>
              <a:rPr lang="en-US" altLang="zh-CN" dirty="0"/>
              <a:t>HTML </a:t>
            </a:r>
            <a:r>
              <a:rPr lang="zh-CN" altLang="en-US" dirty="0"/>
              <a:t>链接是通过 </a:t>
            </a:r>
            <a:r>
              <a:rPr lang="en-US" altLang="zh-CN" dirty="0"/>
              <a:t>&lt;a&gt; </a:t>
            </a:r>
            <a:r>
              <a:rPr lang="zh-CN" altLang="en-US" dirty="0"/>
              <a:t>标签进行定义的</a:t>
            </a:r>
            <a:endParaRPr lang="en-US" altLang="zh-CN" dirty="0"/>
          </a:p>
          <a:p>
            <a:pPr lvl="2"/>
            <a:r>
              <a:rPr lang="en-US" altLang="zh-CN" dirty="0"/>
              <a:t>&lt;a </a:t>
            </a:r>
            <a:r>
              <a:rPr lang="en-US" altLang="zh-CN" dirty="0" err="1"/>
              <a:t>href</a:t>
            </a:r>
            <a:r>
              <a:rPr lang="en-US" altLang="zh-CN" dirty="0"/>
              <a:t>="http://</a:t>
            </a:r>
            <a:r>
              <a:rPr lang="en-US" altLang="zh-CN" dirty="0" err="1"/>
              <a:t>www.baidu.com</a:t>
            </a:r>
            <a:r>
              <a:rPr lang="en-US" altLang="zh-CN" dirty="0"/>
              <a:t>"&gt;This is a link&lt;/a&gt;</a:t>
            </a:r>
            <a:endParaRPr lang="zh-CN" altLang="en-US" sz="1200" dirty="0"/>
          </a:p>
          <a:p>
            <a:pPr lvl="1"/>
            <a:r>
              <a:rPr lang="en-US" altLang="zh-CN" dirty="0">
                <a:solidFill>
                  <a:schemeClr val="tx1"/>
                </a:solidFill>
              </a:rPr>
              <a:t>HTML </a:t>
            </a:r>
            <a:r>
              <a:rPr lang="zh-CN" altLang="en-US" dirty="0">
                <a:solidFill>
                  <a:schemeClr val="tx1"/>
                </a:solidFill>
              </a:rPr>
              <a:t>图像</a:t>
            </a:r>
          </a:p>
          <a:p>
            <a:pPr lvl="2"/>
            <a:r>
              <a:rPr lang="en-US" altLang="zh-CN" dirty="0"/>
              <a:t>HTML </a:t>
            </a:r>
            <a:r>
              <a:rPr lang="zh-CN" altLang="en-US" dirty="0"/>
              <a:t>图像是通过 </a:t>
            </a:r>
            <a:r>
              <a:rPr lang="en-US" altLang="zh-CN" dirty="0"/>
              <a:t>&lt;</a:t>
            </a:r>
            <a:r>
              <a:rPr lang="en-US" altLang="zh-CN" dirty="0" err="1"/>
              <a:t>img</a:t>
            </a:r>
            <a:r>
              <a:rPr lang="en-US" altLang="zh-CN" dirty="0"/>
              <a:t>&gt; </a:t>
            </a:r>
            <a:r>
              <a:rPr lang="zh-CN" altLang="en-US" dirty="0"/>
              <a:t>标签进行定义的</a:t>
            </a:r>
          </a:p>
          <a:p>
            <a:pPr lvl="2"/>
            <a:r>
              <a:rPr lang="en-US" altLang="zh-CN" dirty="0"/>
              <a:t>&lt;</a:t>
            </a:r>
            <a:r>
              <a:rPr lang="en-US" altLang="zh-CN" dirty="0" err="1"/>
              <a:t>img</a:t>
            </a:r>
            <a:r>
              <a:rPr lang="en-US" altLang="zh-CN" dirty="0"/>
              <a:t> </a:t>
            </a:r>
            <a:r>
              <a:rPr lang="en-US" altLang="zh-CN" dirty="0" err="1"/>
              <a:t>src</a:t>
            </a:r>
            <a:r>
              <a:rPr lang="en-US" altLang="zh-CN" dirty="0"/>
              <a:t>="</a:t>
            </a:r>
            <a:r>
              <a:rPr lang="en-US" altLang="zh-CN" dirty="0" err="1"/>
              <a:t>test.jpg</a:t>
            </a:r>
            <a:r>
              <a:rPr lang="en-US" altLang="zh-CN" dirty="0"/>
              <a:t>" width="104" height="142" /&gt;</a:t>
            </a:r>
          </a:p>
          <a:p>
            <a:pPr lvl="1"/>
            <a:r>
              <a:rPr lang="zh-CN" altLang="en-US" dirty="0"/>
              <a:t>换行标签</a:t>
            </a:r>
            <a:r>
              <a:rPr lang="en-US" altLang="zh-CN" dirty="0"/>
              <a:t>&lt;</a:t>
            </a:r>
            <a:r>
              <a:rPr lang="en-US" altLang="zh-CN" dirty="0" err="1"/>
              <a:t>br</a:t>
            </a:r>
            <a:r>
              <a:rPr lang="en-US" altLang="zh-CN" dirty="0"/>
              <a:t>&gt; </a:t>
            </a:r>
            <a:r>
              <a:rPr lang="zh-CN" altLang="en-US" dirty="0"/>
              <a:t>就是没有关闭标签的空元素（</a:t>
            </a:r>
            <a:r>
              <a:rPr lang="en-US" altLang="zh-CN" dirty="0"/>
              <a:t>&lt;</a:t>
            </a:r>
            <a:r>
              <a:rPr lang="en-US" altLang="zh-CN" dirty="0" err="1"/>
              <a:t>br</a:t>
            </a:r>
            <a:r>
              <a:rPr lang="en-US" altLang="zh-CN" dirty="0"/>
              <a:t>&gt; </a:t>
            </a:r>
            <a:r>
              <a:rPr lang="zh-CN" altLang="en-US" dirty="0"/>
              <a:t>标签定义换行）</a:t>
            </a:r>
          </a:p>
        </p:txBody>
      </p:sp>
    </p:spTree>
    <p:extLst>
      <p:ext uri="{BB962C8B-B14F-4D97-AF65-F5344CB8AC3E}">
        <p14:creationId xmlns:p14="http://schemas.microsoft.com/office/powerpoint/2010/main" val="438841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HTML</a:t>
            </a:r>
            <a:r>
              <a:rPr lang="zh-CN" altLang="en-US" dirty="0"/>
              <a:t>属性</a:t>
            </a:r>
            <a:endParaRPr lang="en-US" dirty="0"/>
          </a:p>
        </p:txBody>
      </p:sp>
      <p:sp>
        <p:nvSpPr>
          <p:cNvPr id="3" name="Content Placeholder 2"/>
          <p:cNvSpPr>
            <a:spLocks noGrp="1"/>
          </p:cNvSpPr>
          <p:nvPr>
            <p:ph idx="1"/>
          </p:nvPr>
        </p:nvSpPr>
        <p:spPr/>
        <p:txBody>
          <a:bodyPr/>
          <a:lstStyle/>
          <a:p>
            <a:r>
              <a:rPr lang="en-US" altLang="zh-CN" dirty="0"/>
              <a:t>HTML </a:t>
            </a:r>
            <a:r>
              <a:rPr lang="zh-CN" altLang="en-US" dirty="0"/>
              <a:t>标签可以拥有属性，提供了有关 </a:t>
            </a:r>
            <a:r>
              <a:rPr lang="en-US" altLang="zh-CN" dirty="0"/>
              <a:t>HTML </a:t>
            </a:r>
            <a:r>
              <a:rPr lang="zh-CN" altLang="en-US" dirty="0"/>
              <a:t>元素的更多的信息</a:t>
            </a:r>
          </a:p>
          <a:p>
            <a:r>
              <a:rPr lang="zh-CN" altLang="en-US" dirty="0"/>
              <a:t>属性总是以名称</a:t>
            </a:r>
            <a:r>
              <a:rPr lang="en-US" altLang="zh-CN" dirty="0"/>
              <a:t>/</a:t>
            </a:r>
            <a:r>
              <a:rPr lang="zh-CN" altLang="en-US" dirty="0"/>
              <a:t>值对的形式出现，比如：</a:t>
            </a:r>
            <a:r>
              <a:rPr lang="en-US" altLang="zh-CN" dirty="0"/>
              <a:t>name="value"</a:t>
            </a:r>
            <a:r>
              <a:rPr lang="zh-CN" altLang="en-US" dirty="0"/>
              <a:t>。</a:t>
            </a:r>
          </a:p>
          <a:p>
            <a:r>
              <a:rPr lang="zh-CN" altLang="en-US" dirty="0"/>
              <a:t>属性总是在 </a:t>
            </a:r>
            <a:r>
              <a:rPr lang="en-US" altLang="zh-CN" dirty="0"/>
              <a:t>HTML </a:t>
            </a:r>
            <a:r>
              <a:rPr lang="zh-CN" altLang="en-US" dirty="0"/>
              <a:t>元素的开始标签中规定。</a:t>
            </a:r>
          </a:p>
          <a:p>
            <a:endParaRPr lang="en-US" dirty="0"/>
          </a:p>
        </p:txBody>
      </p:sp>
      <p:pic>
        <p:nvPicPr>
          <p:cNvPr id="4"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648" y="2497425"/>
            <a:ext cx="2618508" cy="669676"/>
          </a:xfrm>
          <a:prstGeom prst="rect">
            <a:avLst/>
          </a:prstGeom>
        </p:spPr>
      </p:pic>
      <p:pic>
        <p:nvPicPr>
          <p:cNvPr id="5"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648" y="3281401"/>
            <a:ext cx="4096616" cy="1234922"/>
          </a:xfrm>
          <a:prstGeom prst="rect">
            <a:avLst/>
          </a:prstGeom>
        </p:spPr>
      </p:pic>
      <p:sp>
        <p:nvSpPr>
          <p:cNvPr id="6" name="Rectangle 5"/>
          <p:cNvSpPr/>
          <p:nvPr/>
        </p:nvSpPr>
        <p:spPr>
          <a:xfrm>
            <a:off x="670032" y="2647597"/>
            <a:ext cx="1742785" cy="369332"/>
          </a:xfrm>
          <a:prstGeom prst="rect">
            <a:avLst/>
          </a:prstGeom>
        </p:spPr>
        <p:txBody>
          <a:bodyPr wrap="none">
            <a:spAutoFit/>
          </a:bodyPr>
          <a:lstStyle/>
          <a:p>
            <a:pPr>
              <a:buFont typeface="Wingdings" panose="05000000000000000000" pitchFamily="2" charset="2"/>
              <a:buChar char="n"/>
            </a:pPr>
            <a:r>
              <a:rPr lang="zh-CN" altLang="en-US" b="1"/>
              <a:t>大家测试一下</a:t>
            </a:r>
            <a:endParaRPr lang="zh-CN" altLang="en-US" b="1"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584" y="2575088"/>
            <a:ext cx="1323975" cy="514350"/>
          </a:xfrm>
          <a:prstGeom prst="rect">
            <a:avLst/>
          </a:prstGeom>
        </p:spPr>
      </p:pic>
    </p:spTree>
    <p:extLst>
      <p:ext uri="{BB962C8B-B14F-4D97-AF65-F5344CB8AC3E}">
        <p14:creationId xmlns:p14="http://schemas.microsoft.com/office/powerpoint/2010/main" val="293862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HTML</a:t>
            </a:r>
            <a:r>
              <a:rPr lang="zh-CN" altLang="en-US" dirty="0"/>
              <a:t>属性</a:t>
            </a:r>
            <a:endParaRPr lang="en-US" dirty="0"/>
          </a:p>
        </p:txBody>
      </p:sp>
      <p:sp>
        <p:nvSpPr>
          <p:cNvPr id="3" name="Content Placeholder 2"/>
          <p:cNvSpPr>
            <a:spLocks noGrp="1"/>
          </p:cNvSpPr>
          <p:nvPr>
            <p:ph idx="1"/>
          </p:nvPr>
        </p:nvSpPr>
        <p:spPr/>
        <p:txBody>
          <a:bodyPr/>
          <a:lstStyle/>
          <a:p>
            <a:r>
              <a:rPr lang="zh-CN" altLang="en-US" dirty="0"/>
              <a:t>属性和属性值对大小写不敏感，推荐使用小写属性</a:t>
            </a:r>
          </a:p>
          <a:p>
            <a:r>
              <a:rPr lang="zh-CN" altLang="en-US" dirty="0"/>
              <a:t>始终为属性值加引号</a:t>
            </a:r>
          </a:p>
          <a:p>
            <a:pPr lvl="1"/>
            <a:r>
              <a:rPr lang="zh-CN" altLang="en-US" dirty="0"/>
              <a:t>属性值应该始终被包括在引号内。双引号是最常用的，不过使用单引号也没有问题。</a:t>
            </a:r>
          </a:p>
          <a:p>
            <a:r>
              <a:rPr lang="zh-CN" altLang="en-US" dirty="0"/>
              <a:t>下面列出了适用于常用的 </a:t>
            </a:r>
            <a:r>
              <a:rPr lang="en-US" altLang="zh-CN" dirty="0"/>
              <a:t>HTML </a:t>
            </a:r>
            <a:r>
              <a:rPr lang="zh-CN" altLang="en-US" dirty="0"/>
              <a:t>元素的属性：</a:t>
            </a:r>
          </a:p>
          <a:p>
            <a:pPr lvl="1"/>
            <a:r>
              <a:rPr lang="zh-CN" altLang="en-US" dirty="0"/>
              <a:t>完整的 </a:t>
            </a:r>
            <a:r>
              <a:rPr lang="en-US" altLang="zh-CN" dirty="0"/>
              <a:t>HTML </a:t>
            </a:r>
            <a:r>
              <a:rPr lang="zh-CN" altLang="en-US" dirty="0"/>
              <a:t>参考手册（</a:t>
            </a:r>
            <a:r>
              <a:rPr lang="en-US" altLang="zh-CN" dirty="0"/>
              <a:t>http://www.w3school.com.cn/tags/</a:t>
            </a:r>
            <a:r>
              <a:rPr lang="en-US" altLang="zh-CN" dirty="0" err="1"/>
              <a:t>index.asp</a:t>
            </a:r>
            <a:r>
              <a:rPr lang="zh-CN" altLang="en-US" dirty="0"/>
              <a:t>）</a:t>
            </a:r>
          </a:p>
          <a:p>
            <a:endParaRPr lang="zh-CN" altLang="en-US" dirty="0"/>
          </a:p>
          <a:p>
            <a:endParaRPr lang="en-US" dirty="0"/>
          </a:p>
        </p:txBody>
      </p:sp>
      <p:graphicFrame>
        <p:nvGraphicFramePr>
          <p:cNvPr id="4" name="表格 3"/>
          <p:cNvGraphicFramePr>
            <a:graphicFrameLocks noGrp="1"/>
          </p:cNvGraphicFramePr>
          <p:nvPr/>
        </p:nvGraphicFramePr>
        <p:xfrm>
          <a:off x="1462265" y="3247390"/>
          <a:ext cx="5728710" cy="1623060"/>
        </p:xfrm>
        <a:graphic>
          <a:graphicData uri="http://schemas.openxmlformats.org/drawingml/2006/table">
            <a:tbl>
              <a:tblPr firstRow="1" bandRow="1">
                <a:tableStyleId>{5C22544A-7EE6-4342-B048-85BDC9FD1C3A}</a:tableStyleId>
              </a:tblPr>
              <a:tblGrid>
                <a:gridCol w="948893">
                  <a:extLst>
                    <a:ext uri="{9D8B030D-6E8A-4147-A177-3AD203B41FA5}">
                      <a16:colId xmlns="" xmlns:a16="http://schemas.microsoft.com/office/drawing/2014/main" val="20000"/>
                    </a:ext>
                  </a:extLst>
                </a:gridCol>
                <a:gridCol w="1381991">
                  <a:extLst>
                    <a:ext uri="{9D8B030D-6E8A-4147-A177-3AD203B41FA5}">
                      <a16:colId xmlns="" xmlns:a16="http://schemas.microsoft.com/office/drawing/2014/main" val="20001"/>
                    </a:ext>
                  </a:extLst>
                </a:gridCol>
                <a:gridCol w="3397826">
                  <a:extLst>
                    <a:ext uri="{9D8B030D-6E8A-4147-A177-3AD203B41FA5}">
                      <a16:colId xmlns="" xmlns:a16="http://schemas.microsoft.com/office/drawing/2014/main" val="20002"/>
                    </a:ext>
                  </a:extLst>
                </a:gridCol>
              </a:tblGrid>
              <a:tr h="274320">
                <a:tc>
                  <a:txBody>
                    <a:bodyPr/>
                    <a:lstStyle/>
                    <a:p>
                      <a:r>
                        <a:rPr lang="zh-CN" altLang="en-US" sz="1400" dirty="0"/>
                        <a:t>属性</a:t>
                      </a:r>
                    </a:p>
                  </a:txBody>
                  <a:tcPr marL="68580" marR="68580" marT="34290" marB="34290"/>
                </a:tc>
                <a:tc>
                  <a:txBody>
                    <a:bodyPr/>
                    <a:lstStyle/>
                    <a:p>
                      <a:r>
                        <a:rPr lang="zh-CN" altLang="en-US" sz="1400" dirty="0"/>
                        <a:t>值</a:t>
                      </a:r>
                    </a:p>
                  </a:txBody>
                  <a:tcPr marL="68580" marR="68580" marT="34290" marB="34290"/>
                </a:tc>
                <a:tc>
                  <a:txBody>
                    <a:bodyPr/>
                    <a:lstStyle/>
                    <a:p>
                      <a:r>
                        <a:rPr lang="zh-CN" altLang="en-US" sz="1400" b="1" i="0" kern="1200" dirty="0">
                          <a:solidFill>
                            <a:schemeClr val="lt1"/>
                          </a:solidFill>
                          <a:effectLst/>
                          <a:latin typeface="+mn-lt"/>
                          <a:ea typeface="+mn-ea"/>
                          <a:cs typeface="+mn-cs"/>
                        </a:rPr>
                        <a:t>描述</a:t>
                      </a:r>
                      <a:endParaRPr lang="zh-CN" altLang="en-US" sz="1400" dirty="0"/>
                    </a:p>
                  </a:txBody>
                  <a:tcPr marL="68580" marR="68580" marT="34290" marB="34290"/>
                </a:tc>
                <a:extLst>
                  <a:ext uri="{0D108BD9-81ED-4DB2-BD59-A6C34878D82A}">
                    <a16:rowId xmlns="" xmlns:a16="http://schemas.microsoft.com/office/drawing/2014/main" val="10000"/>
                  </a:ext>
                </a:extLst>
              </a:tr>
              <a:tr h="274320">
                <a:tc>
                  <a:txBody>
                    <a:bodyPr/>
                    <a:lstStyle/>
                    <a:p>
                      <a:r>
                        <a:rPr lang="en-US" altLang="zh-CN" sz="1400" b="0" i="0" kern="1200">
                          <a:solidFill>
                            <a:schemeClr val="dk1"/>
                          </a:solidFill>
                          <a:effectLst/>
                          <a:latin typeface="+mn-lt"/>
                          <a:ea typeface="+mn-ea"/>
                          <a:cs typeface="+mn-cs"/>
                        </a:rPr>
                        <a:t>class</a:t>
                      </a:r>
                      <a:endParaRPr lang="zh-CN" altLang="en-US" sz="1400"/>
                    </a:p>
                  </a:txBody>
                  <a:tcPr marL="68580" marR="68580" marT="34290" marB="34290"/>
                </a:tc>
                <a:tc>
                  <a:txBody>
                    <a:bodyPr/>
                    <a:lstStyle/>
                    <a:p>
                      <a:r>
                        <a:rPr lang="en-US" altLang="zh-CN" sz="1400" b="0" i="1" kern="1200" dirty="0" err="1">
                          <a:solidFill>
                            <a:schemeClr val="dk1"/>
                          </a:solidFill>
                          <a:effectLst/>
                          <a:latin typeface="+mn-lt"/>
                          <a:ea typeface="+mn-ea"/>
                          <a:cs typeface="+mn-cs"/>
                        </a:rPr>
                        <a:t>classname</a:t>
                      </a:r>
                      <a:endParaRPr lang="zh-CN" altLang="en-US" sz="1400" dirty="0"/>
                    </a:p>
                  </a:txBody>
                  <a:tcPr marL="68580" marR="68580" marT="34290" marB="34290"/>
                </a:tc>
                <a:tc>
                  <a:txBody>
                    <a:bodyPr/>
                    <a:lstStyle/>
                    <a:p>
                      <a:r>
                        <a:rPr lang="zh-CN" altLang="en-US" sz="1400" b="0" i="0" kern="1200" dirty="0">
                          <a:solidFill>
                            <a:schemeClr val="dk1"/>
                          </a:solidFill>
                          <a:effectLst/>
                          <a:latin typeface="+mn-lt"/>
                          <a:ea typeface="+mn-ea"/>
                          <a:cs typeface="+mn-cs"/>
                        </a:rPr>
                        <a:t>规定元素的类名（</a:t>
                      </a:r>
                      <a:r>
                        <a:rPr lang="en-US" altLang="zh-CN" sz="1400" b="0" i="0" kern="1200" dirty="0" err="1">
                          <a:solidFill>
                            <a:schemeClr val="dk1"/>
                          </a:solidFill>
                          <a:effectLst/>
                          <a:latin typeface="+mn-lt"/>
                          <a:ea typeface="+mn-ea"/>
                          <a:cs typeface="+mn-cs"/>
                        </a:rPr>
                        <a:t>classname</a:t>
                      </a:r>
                      <a:r>
                        <a:rPr lang="zh-CN" altLang="en-US" sz="1400" b="0" i="0" kern="1200" dirty="0">
                          <a:solidFill>
                            <a:schemeClr val="dk1"/>
                          </a:solidFill>
                          <a:effectLst/>
                          <a:latin typeface="+mn-lt"/>
                          <a:ea typeface="+mn-ea"/>
                          <a:cs typeface="+mn-cs"/>
                        </a:rPr>
                        <a:t>）</a:t>
                      </a:r>
                      <a:endParaRPr lang="zh-CN" altLang="en-US" sz="1400" dirty="0"/>
                    </a:p>
                  </a:txBody>
                  <a:tcPr marL="68580" marR="68580" marT="34290" marB="34290"/>
                </a:tc>
                <a:extLst>
                  <a:ext uri="{0D108BD9-81ED-4DB2-BD59-A6C34878D82A}">
                    <a16:rowId xmlns="" xmlns:a16="http://schemas.microsoft.com/office/drawing/2014/main" val="10001"/>
                  </a:ext>
                </a:extLst>
              </a:tr>
              <a:tr h="274320">
                <a:tc>
                  <a:txBody>
                    <a:bodyPr/>
                    <a:lstStyle/>
                    <a:p>
                      <a:r>
                        <a:rPr lang="en-US" altLang="zh-CN" sz="1400" b="0" i="0" kern="1200" dirty="0">
                          <a:solidFill>
                            <a:schemeClr val="dk1"/>
                          </a:solidFill>
                          <a:effectLst/>
                          <a:latin typeface="+mn-lt"/>
                          <a:ea typeface="+mn-ea"/>
                          <a:cs typeface="+mn-cs"/>
                        </a:rPr>
                        <a:t>id</a:t>
                      </a:r>
                      <a:endParaRPr lang="zh-CN" altLang="en-US" sz="1400" dirty="0"/>
                    </a:p>
                  </a:txBody>
                  <a:tcPr marL="68580" marR="68580" marT="34290" marB="34290"/>
                </a:tc>
                <a:tc>
                  <a:txBody>
                    <a:bodyPr/>
                    <a:lstStyle/>
                    <a:p>
                      <a:r>
                        <a:rPr lang="en-US" altLang="zh-CN" sz="1400" b="0" i="1" kern="1200" dirty="0">
                          <a:solidFill>
                            <a:schemeClr val="dk1"/>
                          </a:solidFill>
                          <a:effectLst/>
                          <a:latin typeface="+mn-lt"/>
                          <a:ea typeface="+mn-ea"/>
                          <a:cs typeface="+mn-cs"/>
                        </a:rPr>
                        <a:t>id</a:t>
                      </a:r>
                      <a:endParaRPr lang="zh-CN" altLang="en-US" sz="1400" dirty="0"/>
                    </a:p>
                  </a:txBody>
                  <a:tcPr marL="68580" marR="68580" marT="34290" marB="34290"/>
                </a:tc>
                <a:tc>
                  <a:txBody>
                    <a:bodyPr/>
                    <a:lstStyle/>
                    <a:p>
                      <a:r>
                        <a:rPr lang="zh-CN" altLang="en-US" sz="1400" b="0" i="0" kern="1200" dirty="0">
                          <a:solidFill>
                            <a:schemeClr val="dk1"/>
                          </a:solidFill>
                          <a:effectLst/>
                          <a:latin typeface="+mn-lt"/>
                          <a:ea typeface="+mn-ea"/>
                          <a:cs typeface="+mn-cs"/>
                        </a:rPr>
                        <a:t>规定元素的唯一 </a:t>
                      </a:r>
                      <a:r>
                        <a:rPr lang="en-US" altLang="zh-CN" sz="1400" b="0" i="0" kern="1200" dirty="0">
                          <a:solidFill>
                            <a:schemeClr val="dk1"/>
                          </a:solidFill>
                          <a:effectLst/>
                          <a:latin typeface="+mn-lt"/>
                          <a:ea typeface="+mn-ea"/>
                          <a:cs typeface="+mn-cs"/>
                        </a:rPr>
                        <a:t>id</a:t>
                      </a:r>
                      <a:endParaRPr lang="zh-CN" altLang="en-US" sz="1400" dirty="0"/>
                    </a:p>
                  </a:txBody>
                  <a:tcPr marL="68580" marR="68580" marT="34290" marB="34290"/>
                </a:tc>
                <a:extLst>
                  <a:ext uri="{0D108BD9-81ED-4DB2-BD59-A6C34878D82A}">
                    <a16:rowId xmlns="" xmlns:a16="http://schemas.microsoft.com/office/drawing/2014/main" val="10002"/>
                  </a:ext>
                </a:extLst>
              </a:tr>
              <a:tr h="274320">
                <a:tc>
                  <a:txBody>
                    <a:bodyPr/>
                    <a:lstStyle/>
                    <a:p>
                      <a:r>
                        <a:rPr lang="en-US" altLang="zh-CN" sz="1400" b="0" i="0" kern="1200" dirty="0">
                          <a:solidFill>
                            <a:schemeClr val="dk1"/>
                          </a:solidFill>
                          <a:effectLst/>
                          <a:latin typeface="+mn-lt"/>
                          <a:ea typeface="+mn-ea"/>
                          <a:cs typeface="+mn-cs"/>
                        </a:rPr>
                        <a:t>style</a:t>
                      </a:r>
                      <a:endParaRPr lang="zh-CN" altLang="en-US" sz="1400" dirty="0"/>
                    </a:p>
                  </a:txBody>
                  <a:tcPr marL="68580" marR="68580" marT="34290" marB="34290"/>
                </a:tc>
                <a:tc>
                  <a:txBody>
                    <a:bodyPr/>
                    <a:lstStyle/>
                    <a:p>
                      <a:r>
                        <a:rPr lang="en-US" altLang="zh-CN" sz="1400" b="0" i="1" kern="1200" dirty="0" err="1">
                          <a:solidFill>
                            <a:schemeClr val="dk1"/>
                          </a:solidFill>
                          <a:effectLst/>
                          <a:latin typeface="+mn-lt"/>
                          <a:ea typeface="+mn-ea"/>
                          <a:cs typeface="+mn-cs"/>
                        </a:rPr>
                        <a:t>style_definition</a:t>
                      </a:r>
                      <a:endParaRPr lang="zh-CN" altLang="en-US" sz="1400" dirty="0"/>
                    </a:p>
                  </a:txBody>
                  <a:tcPr marL="68580" marR="68580" marT="34290" marB="34290"/>
                </a:tc>
                <a:tc>
                  <a:txBody>
                    <a:bodyPr/>
                    <a:lstStyle/>
                    <a:p>
                      <a:r>
                        <a:rPr lang="zh-CN" altLang="en-US" sz="1400" b="0" i="0" kern="1200" dirty="0">
                          <a:solidFill>
                            <a:schemeClr val="dk1"/>
                          </a:solidFill>
                          <a:effectLst/>
                          <a:latin typeface="+mn-lt"/>
                          <a:ea typeface="+mn-ea"/>
                          <a:cs typeface="+mn-cs"/>
                        </a:rPr>
                        <a:t>规定元素的行内样式（</a:t>
                      </a:r>
                      <a:r>
                        <a:rPr lang="en-US" altLang="zh-CN" sz="1400" b="0" i="0" kern="1200" dirty="0">
                          <a:solidFill>
                            <a:schemeClr val="dk1"/>
                          </a:solidFill>
                          <a:effectLst/>
                          <a:latin typeface="+mn-lt"/>
                          <a:ea typeface="+mn-ea"/>
                          <a:cs typeface="+mn-cs"/>
                        </a:rPr>
                        <a:t>inline style</a:t>
                      </a:r>
                      <a:r>
                        <a:rPr lang="zh-CN" altLang="en-US" sz="1400" b="0" i="0" kern="1200" dirty="0">
                          <a:solidFill>
                            <a:schemeClr val="dk1"/>
                          </a:solidFill>
                          <a:effectLst/>
                          <a:latin typeface="+mn-lt"/>
                          <a:ea typeface="+mn-ea"/>
                          <a:cs typeface="+mn-cs"/>
                        </a:rPr>
                        <a:t>）</a:t>
                      </a:r>
                      <a:endParaRPr lang="zh-CN" altLang="en-US" sz="1400" dirty="0"/>
                    </a:p>
                  </a:txBody>
                  <a:tcPr marL="68580" marR="68580" marT="34290" marB="34290"/>
                </a:tc>
                <a:extLst>
                  <a:ext uri="{0D108BD9-81ED-4DB2-BD59-A6C34878D82A}">
                    <a16:rowId xmlns="" xmlns:a16="http://schemas.microsoft.com/office/drawing/2014/main" val="10003"/>
                  </a:ext>
                </a:extLst>
              </a:tr>
              <a:tr h="274320">
                <a:tc>
                  <a:txBody>
                    <a:bodyPr/>
                    <a:lstStyle/>
                    <a:p>
                      <a:r>
                        <a:rPr lang="en-US" altLang="zh-CN" sz="1400" b="0" i="0" kern="1200" dirty="0">
                          <a:solidFill>
                            <a:schemeClr val="dk1"/>
                          </a:solidFill>
                          <a:effectLst/>
                          <a:latin typeface="+mn-lt"/>
                          <a:ea typeface="+mn-ea"/>
                          <a:cs typeface="+mn-cs"/>
                        </a:rPr>
                        <a:t>title</a:t>
                      </a:r>
                      <a:endParaRPr lang="zh-CN" altLang="en-US" sz="1400" dirty="0"/>
                    </a:p>
                  </a:txBody>
                  <a:tcPr marL="68580" marR="68580" marT="34290" marB="34290"/>
                </a:tc>
                <a:tc>
                  <a:txBody>
                    <a:bodyPr/>
                    <a:lstStyle/>
                    <a:p>
                      <a:r>
                        <a:rPr lang="en-US" altLang="zh-CN" sz="1400" b="0" i="1" kern="1200" dirty="0">
                          <a:solidFill>
                            <a:schemeClr val="dk1"/>
                          </a:solidFill>
                          <a:effectLst/>
                          <a:latin typeface="+mn-lt"/>
                          <a:ea typeface="+mn-ea"/>
                          <a:cs typeface="+mn-cs"/>
                        </a:rPr>
                        <a:t>text</a:t>
                      </a:r>
                      <a:endParaRPr lang="zh-CN" altLang="en-US" sz="1400" dirty="0"/>
                    </a:p>
                  </a:txBody>
                  <a:tcPr marL="68580" marR="68580" marT="34290" marB="34290"/>
                </a:tc>
                <a:tc>
                  <a:txBody>
                    <a:bodyPr/>
                    <a:lstStyle/>
                    <a:p>
                      <a:r>
                        <a:rPr lang="zh-CN" altLang="en-US" sz="1400" b="0" i="0" kern="1200" dirty="0">
                          <a:solidFill>
                            <a:schemeClr val="dk1"/>
                          </a:solidFill>
                          <a:effectLst/>
                          <a:latin typeface="+mn-lt"/>
                          <a:ea typeface="+mn-ea"/>
                          <a:cs typeface="+mn-cs"/>
                        </a:rPr>
                        <a:t>规定元素的额外信息（可在工具提示中显示）</a:t>
                      </a:r>
                      <a:endParaRPr lang="zh-CN" altLang="en-US" sz="1400" dirty="0"/>
                    </a:p>
                  </a:txBody>
                  <a:tcPr marL="68580" marR="68580" marT="34290" marB="3429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804232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HTML</a:t>
            </a:r>
            <a:r>
              <a:rPr kumimoji="1" lang="zh-CN" altLang="en-US" dirty="0"/>
              <a:t>网页结构</a:t>
            </a:r>
          </a:p>
        </p:txBody>
      </p:sp>
      <p:sp>
        <p:nvSpPr>
          <p:cNvPr id="3" name="内容占位符 2"/>
          <p:cNvSpPr>
            <a:spLocks noGrp="1"/>
          </p:cNvSpPr>
          <p:nvPr>
            <p:ph idx="1"/>
          </p:nvPr>
        </p:nvSpPr>
        <p:spPr>
          <a:xfrm>
            <a:off x="457200" y="704850"/>
            <a:ext cx="4114800" cy="4438650"/>
          </a:xfrm>
        </p:spPr>
        <p:txBody>
          <a:bodyPr>
            <a:normAutofit fontScale="92500" lnSpcReduction="20000"/>
          </a:bodyPr>
          <a:lstStyle/>
          <a:p>
            <a:pPr>
              <a:lnSpc>
                <a:spcPct val="120000"/>
              </a:lnSpc>
            </a:pPr>
            <a:r>
              <a:rPr lang="en-US" altLang="zh-CN" b="1" dirty="0"/>
              <a:t>Doctype</a:t>
            </a:r>
            <a:r>
              <a:rPr lang="zh-CN" altLang="en-US" b="1" dirty="0"/>
              <a:t>：</a:t>
            </a:r>
            <a:r>
              <a:rPr lang="zh-CN" altLang="en-US" dirty="0"/>
              <a:t>文档类型说明，主要告诉浏览器所查看的文件类型</a:t>
            </a:r>
            <a:endParaRPr lang="en-US" altLang="zh-CN" dirty="0"/>
          </a:p>
          <a:p>
            <a:pPr>
              <a:lnSpc>
                <a:spcPct val="120000"/>
              </a:lnSpc>
            </a:pPr>
            <a:r>
              <a:rPr lang="en-US" altLang="zh-CN" b="1" dirty="0"/>
              <a:t>&lt;html&gt;</a:t>
            </a:r>
            <a:r>
              <a:rPr lang="zh-CN" altLang="en-US" b="1" dirty="0"/>
              <a:t>标签</a:t>
            </a:r>
            <a:r>
              <a:rPr kumimoji="1" lang="zh-CN" altLang="en-US" dirty="0"/>
              <a:t>：文档开始和结束，是</a:t>
            </a:r>
            <a:r>
              <a:rPr lang="zh-CN" altLang="en-US" dirty="0"/>
              <a:t>一个双标签，头尾呼应，包含</a:t>
            </a:r>
            <a:r>
              <a:rPr lang="en-US" altLang="zh-CN" dirty="0"/>
              <a:t>HTML</a:t>
            </a:r>
            <a:r>
              <a:rPr lang="zh-CN" altLang="en-US" dirty="0"/>
              <a:t>主体内容</a:t>
            </a:r>
            <a:endParaRPr lang="en-US" altLang="zh-CN" dirty="0"/>
          </a:p>
          <a:p>
            <a:pPr>
              <a:lnSpc>
                <a:spcPct val="120000"/>
              </a:lnSpc>
            </a:pPr>
            <a:r>
              <a:rPr lang="en-US" altLang="zh-CN" dirty="0"/>
              <a:t>&lt;</a:t>
            </a:r>
            <a:r>
              <a:rPr lang="en-US" altLang="zh-CN" b="1" dirty="0"/>
              <a:t>head&gt;</a:t>
            </a:r>
            <a:r>
              <a:rPr lang="zh-CN" altLang="en-US" b="1" dirty="0"/>
              <a:t>标签：</a:t>
            </a:r>
            <a:r>
              <a:rPr lang="zh-CN" altLang="en-US" dirty="0"/>
              <a:t>含元数据内容，元数据包括：</a:t>
            </a:r>
            <a:r>
              <a:rPr lang="en-US" altLang="zh-CN" dirty="0"/>
              <a:t>&lt;link&gt;</a:t>
            </a:r>
            <a:r>
              <a:rPr lang="zh-CN" altLang="en-US" dirty="0"/>
              <a:t>、</a:t>
            </a:r>
            <a:r>
              <a:rPr lang="en-US" altLang="zh-CN" dirty="0"/>
              <a:t>&lt;meta&gt;</a:t>
            </a:r>
            <a:r>
              <a:rPr lang="zh-CN" altLang="en-US" dirty="0"/>
              <a:t>、</a:t>
            </a:r>
            <a:r>
              <a:rPr lang="en-US" altLang="zh-CN" dirty="0"/>
              <a:t>&lt;</a:t>
            </a:r>
            <a:r>
              <a:rPr lang="en-US" altLang="zh-CN" dirty="0" err="1"/>
              <a:t>noscript</a:t>
            </a:r>
            <a:r>
              <a:rPr lang="en-US" altLang="zh-CN" dirty="0"/>
              <a:t>&gt;</a:t>
            </a:r>
            <a:r>
              <a:rPr lang="zh-CN" altLang="en-US" dirty="0"/>
              <a:t>、</a:t>
            </a:r>
            <a:r>
              <a:rPr lang="en-US" altLang="zh-CN" dirty="0"/>
              <a:t>&lt;script&gt;</a:t>
            </a:r>
            <a:r>
              <a:rPr lang="zh-CN" altLang="en-US" dirty="0"/>
              <a:t>、</a:t>
            </a:r>
            <a:r>
              <a:rPr lang="en-US" altLang="zh-CN" dirty="0"/>
              <a:t>&lt;style&gt;</a:t>
            </a:r>
            <a:r>
              <a:rPr lang="zh-CN" altLang="en-US" dirty="0"/>
              <a:t>、</a:t>
            </a:r>
            <a:r>
              <a:rPr lang="en-US" altLang="zh-CN" dirty="0"/>
              <a:t>&lt;title&gt;</a:t>
            </a:r>
            <a:r>
              <a:rPr lang="zh-CN" altLang="en-US" dirty="0"/>
              <a:t>，这些内容为浏览器提供信息</a:t>
            </a:r>
            <a:endParaRPr lang="en-US" altLang="zh-CN" dirty="0"/>
          </a:p>
          <a:p>
            <a:pPr lvl="1">
              <a:lnSpc>
                <a:spcPct val="120000"/>
              </a:lnSpc>
            </a:pPr>
            <a:r>
              <a:rPr lang="en-US" altLang="zh-CN" dirty="0"/>
              <a:t>&lt;meta&gt;</a:t>
            </a:r>
            <a:r>
              <a:rPr lang="zh-CN" altLang="en-US" dirty="0"/>
              <a:t>：提供关于文档的信息</a:t>
            </a:r>
            <a:endParaRPr lang="en-US" altLang="zh-CN" dirty="0"/>
          </a:p>
          <a:p>
            <a:pPr lvl="1">
              <a:lnSpc>
                <a:spcPct val="120000"/>
              </a:lnSpc>
            </a:pPr>
            <a:r>
              <a:rPr lang="en-US" altLang="zh-CN" b="1" dirty="0"/>
              <a:t>&lt;title&gt;:</a:t>
            </a:r>
            <a:r>
              <a:rPr lang="zh-CN" altLang="en-US" b="1" dirty="0"/>
              <a:t> </a:t>
            </a:r>
            <a:r>
              <a:rPr lang="zh-CN" altLang="en-US" dirty="0"/>
              <a:t>浏览器显示的标题</a:t>
            </a:r>
            <a:endParaRPr lang="en-US" altLang="zh-CN" dirty="0"/>
          </a:p>
          <a:p>
            <a:pPr>
              <a:lnSpc>
                <a:spcPct val="120000"/>
              </a:lnSpc>
            </a:pPr>
            <a:r>
              <a:rPr lang="en-US" altLang="zh-CN" b="1" dirty="0"/>
              <a:t>&lt;body&gt;</a:t>
            </a:r>
            <a:r>
              <a:rPr lang="zh-CN" altLang="en-US" b="1" dirty="0"/>
              <a:t>标签：</a:t>
            </a:r>
            <a:r>
              <a:rPr lang="zh-CN" altLang="en-US" dirty="0"/>
              <a:t>文档内容</a:t>
            </a:r>
            <a:endParaRPr lang="en-US" altLang="zh-CN" dirty="0"/>
          </a:p>
          <a:p>
            <a:pPr>
              <a:lnSpc>
                <a:spcPct val="120000"/>
              </a:lnSpc>
            </a:pPr>
            <a:r>
              <a:rPr lang="en-US" altLang="zh-CN" b="1" dirty="0"/>
              <a:t>&lt;a&gt;</a:t>
            </a:r>
            <a:r>
              <a:rPr lang="zh-CN" altLang="en-US" b="1" dirty="0"/>
              <a:t>标签：</a:t>
            </a:r>
            <a:r>
              <a:rPr lang="zh-CN" altLang="en-US" dirty="0"/>
              <a:t>超链接</a:t>
            </a:r>
            <a:endParaRPr lang="en-US" altLang="zh-CN" b="1" dirty="0"/>
          </a:p>
          <a:p>
            <a:pPr>
              <a:lnSpc>
                <a:spcPct val="120000"/>
              </a:lnSpc>
            </a:pPr>
            <a:endParaRPr lang="en-US" altLang="zh-CN" dirty="0"/>
          </a:p>
          <a:p>
            <a:pPr>
              <a:lnSpc>
                <a:spcPct val="120000"/>
              </a:lnSpc>
            </a:pPr>
            <a:endParaRPr lang="en-US" altLang="zh-CN" b="1" dirty="0"/>
          </a:p>
        </p:txBody>
      </p:sp>
      <p:pic>
        <p:nvPicPr>
          <p:cNvPr id="4" name="图片 3"/>
          <p:cNvPicPr>
            <a:picLocks noChangeAspect="1"/>
          </p:cNvPicPr>
          <p:nvPr/>
        </p:nvPicPr>
        <p:blipFill>
          <a:blip r:embed="rId2"/>
          <a:stretch>
            <a:fillRect/>
          </a:stretch>
        </p:blipFill>
        <p:spPr>
          <a:xfrm>
            <a:off x="4572000" y="807956"/>
            <a:ext cx="4477731" cy="241275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HTML</a:t>
            </a:r>
            <a:r>
              <a:rPr lang="zh-CN" altLang="en-US" dirty="0"/>
              <a:t>网页结构</a:t>
            </a:r>
            <a:endParaRPr lang="en-US" dirty="0"/>
          </a:p>
        </p:txBody>
      </p:sp>
      <p:pic>
        <p:nvPicPr>
          <p:cNvPr id="4" name="图片 4"/>
          <p:cNvPicPr>
            <a:picLocks noGrp="1" noChangeAspect="1"/>
          </p:cNvPicPr>
          <p:nvPr>
            <p:ph idx="1"/>
          </p:nvPr>
        </p:nvPicPr>
        <p:blipFill>
          <a:blip r:embed="rId2"/>
          <a:stretch>
            <a:fillRect/>
          </a:stretch>
        </p:blipFill>
        <p:spPr>
          <a:xfrm>
            <a:off x="1130735" y="819150"/>
            <a:ext cx="6882530" cy="3937000"/>
          </a:xfrm>
          <a:prstGeom prst="rect">
            <a:avLst/>
          </a:prstGeom>
        </p:spPr>
      </p:pic>
    </p:spTree>
    <p:extLst>
      <p:ext uri="{BB962C8B-B14F-4D97-AF65-F5344CB8AC3E}">
        <p14:creationId xmlns:p14="http://schemas.microsoft.com/office/powerpoint/2010/main" val="1823658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266063" y="2108005"/>
            <a:ext cx="5507234" cy="3191983"/>
          </a:xfrm>
          <a:prstGeom prst="rect">
            <a:avLst/>
          </a:prstGeom>
        </p:spPr>
      </p:pic>
      <p:sp>
        <p:nvSpPr>
          <p:cNvPr id="2" name="标题 1"/>
          <p:cNvSpPr>
            <a:spLocks noGrp="1"/>
          </p:cNvSpPr>
          <p:nvPr>
            <p:ph type="title"/>
          </p:nvPr>
        </p:nvSpPr>
        <p:spPr/>
        <p:txBody>
          <a:bodyPr/>
          <a:lstStyle/>
          <a:p>
            <a:r>
              <a:rPr kumimoji="1" lang="zh-CN" altLang="en-US" dirty="0"/>
              <a:t>文本抽取方法</a:t>
            </a:r>
            <a:r>
              <a:rPr kumimoji="1" lang="en-US" altLang="zh-CN" dirty="0"/>
              <a:t>——HTML</a:t>
            </a:r>
            <a:r>
              <a:rPr kumimoji="1" lang="zh-CN" altLang="en-US" dirty="0"/>
              <a:t> </a:t>
            </a:r>
            <a:r>
              <a:rPr kumimoji="1" lang="en-US" altLang="zh-CN" dirty="0"/>
              <a:t>DOM</a:t>
            </a:r>
            <a:r>
              <a:rPr kumimoji="1" lang="zh-CN" altLang="en-US" dirty="0"/>
              <a:t>树</a:t>
            </a:r>
          </a:p>
        </p:txBody>
      </p:sp>
      <p:sp>
        <p:nvSpPr>
          <p:cNvPr id="3" name="内容占位符 2"/>
          <p:cNvSpPr>
            <a:spLocks noGrp="1"/>
          </p:cNvSpPr>
          <p:nvPr>
            <p:ph idx="1"/>
          </p:nvPr>
        </p:nvSpPr>
        <p:spPr/>
        <p:txBody>
          <a:bodyPr/>
          <a:lstStyle/>
          <a:p>
            <a:r>
              <a:rPr lang="en-US" altLang="zh-CN" dirty="0"/>
              <a:t>DOM</a:t>
            </a:r>
            <a:r>
              <a:rPr lang="zh-CN" altLang="en-US" dirty="0"/>
              <a:t>：</a:t>
            </a:r>
            <a:r>
              <a:rPr lang="en-US" altLang="zh-CN" dirty="0"/>
              <a:t>W3C</a:t>
            </a:r>
            <a:r>
              <a:rPr lang="zh-CN" altLang="en-US" dirty="0"/>
              <a:t>文档对象模型</a:t>
            </a:r>
            <a:endParaRPr lang="en-US" altLang="zh-CN" dirty="0"/>
          </a:p>
          <a:p>
            <a:r>
              <a:rPr lang="en-US" altLang="zh-CN" dirty="0"/>
              <a:t>DOM</a:t>
            </a:r>
            <a:r>
              <a:rPr lang="zh-CN" altLang="en-US" dirty="0"/>
              <a:t>树定义了</a:t>
            </a:r>
            <a:r>
              <a:rPr lang="en-US" altLang="zh-CN" dirty="0"/>
              <a:t>HTML</a:t>
            </a:r>
            <a:r>
              <a:rPr lang="zh-CN" altLang="en-US" dirty="0"/>
              <a:t>（或</a:t>
            </a:r>
            <a:r>
              <a:rPr lang="en-US" altLang="zh-CN" dirty="0"/>
              <a:t>XML</a:t>
            </a:r>
            <a:r>
              <a:rPr lang="zh-CN" altLang="en-US" dirty="0"/>
              <a:t>）的逻辑结构</a:t>
            </a:r>
            <a:endParaRPr lang="en-US" altLang="zh-CN" dirty="0"/>
          </a:p>
          <a:p>
            <a:r>
              <a:rPr lang="en-US" altLang="zh-CN" dirty="0"/>
              <a:t>DOM</a:t>
            </a:r>
            <a:r>
              <a:rPr lang="zh-CN" altLang="en-US" dirty="0"/>
              <a:t>中定义的方法可以操作</a:t>
            </a:r>
            <a:r>
              <a:rPr lang="en-US" altLang="zh-CN" dirty="0"/>
              <a:t>html </a:t>
            </a:r>
            <a:r>
              <a:rPr lang="en-US" altLang="zh-CN" dirty="0" err="1"/>
              <a:t>dom</a:t>
            </a:r>
            <a:r>
              <a:rPr lang="zh-CN" altLang="en-US" dirty="0"/>
              <a:t>，包括抽取其包含的文本内容</a:t>
            </a:r>
            <a:endParaRPr kumimoji="1" lang="zh-CN" altLang="en-US" dirty="0"/>
          </a:p>
        </p:txBody>
      </p:sp>
      <p:pic>
        <p:nvPicPr>
          <p:cNvPr id="4" name="图片 3"/>
          <p:cNvPicPr>
            <a:picLocks noChangeAspect="1"/>
          </p:cNvPicPr>
          <p:nvPr/>
        </p:nvPicPr>
        <p:blipFill>
          <a:blip r:embed="rId3"/>
          <a:stretch>
            <a:fillRect/>
          </a:stretch>
        </p:blipFill>
        <p:spPr>
          <a:xfrm>
            <a:off x="0" y="2142159"/>
            <a:ext cx="2990335" cy="1750920"/>
          </a:xfrm>
          <a:prstGeom prst="rect">
            <a:avLst/>
          </a:prstGeom>
        </p:spPr>
      </p:pic>
      <p:cxnSp>
        <p:nvCxnSpPr>
          <p:cNvPr id="7" name="直线箭头连接符 6"/>
          <p:cNvCxnSpPr/>
          <p:nvPr/>
        </p:nvCxnSpPr>
        <p:spPr>
          <a:xfrm>
            <a:off x="4473146" y="2702011"/>
            <a:ext cx="2685535" cy="98853"/>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文本抽取方法</a:t>
            </a:r>
            <a:r>
              <a:rPr kumimoji="1" lang="en-US" altLang="zh-CN" dirty="0"/>
              <a:t>——</a:t>
            </a:r>
            <a:r>
              <a:rPr kumimoji="1" lang="zh-CN" altLang="en-US" dirty="0"/>
              <a:t>正则表达式</a:t>
            </a:r>
          </a:p>
        </p:txBody>
      </p:sp>
      <p:sp>
        <p:nvSpPr>
          <p:cNvPr id="3" name="内容占位符 2"/>
          <p:cNvSpPr>
            <a:spLocks noGrp="1"/>
          </p:cNvSpPr>
          <p:nvPr>
            <p:ph idx="1"/>
          </p:nvPr>
        </p:nvSpPr>
        <p:spPr/>
        <p:txBody>
          <a:bodyPr/>
          <a:lstStyle/>
          <a:p>
            <a:r>
              <a:rPr lang="zh-CN" altLang="en-US" b="1" dirty="0"/>
              <a:t>正则表达式</a:t>
            </a:r>
            <a:r>
              <a:rPr lang="zh-CN" altLang="en-US" dirty="0"/>
              <a:t>（</a:t>
            </a:r>
            <a:r>
              <a:rPr lang="en-US" altLang="zh-CN" dirty="0"/>
              <a:t>Regular Expression</a:t>
            </a:r>
            <a:r>
              <a:rPr lang="zh-CN" altLang="en-US" dirty="0"/>
              <a:t>）：使用单个字符串来描述、匹配一系列匹配某个句法规则的字符串，正则表达式通常被用来检索、替换那些</a:t>
            </a:r>
            <a:r>
              <a:rPr lang="zh-CN" altLang="en-US" b="1" dirty="0"/>
              <a:t>匹配某个模式的文本</a:t>
            </a:r>
            <a:endParaRPr lang="en-US" altLang="zh-CN" b="1"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5" name="文本框 4"/>
          <p:cNvSpPr txBox="1"/>
          <p:nvPr/>
        </p:nvSpPr>
        <p:spPr>
          <a:xfrm>
            <a:off x="863193" y="1910487"/>
            <a:ext cx="6128601" cy="1938992"/>
          </a:xfrm>
          <a:prstGeom prst="rect">
            <a:avLst/>
          </a:prstGeom>
          <a:noFill/>
        </p:spPr>
        <p:txBody>
          <a:bodyPr wrap="none" rtlCol="0">
            <a:spAutoFit/>
          </a:bodyPr>
          <a:lstStyle/>
          <a:p>
            <a:r>
              <a:rPr lang="en-US" altLang="zh-CN" sz="1200" dirty="0">
                <a:solidFill>
                  <a:srgbClr val="984203"/>
                </a:solidFill>
                <a:latin typeface="Menlo-Regular" panose="020B0609030804020204" pitchFamily="49" charset="0"/>
              </a:rPr>
              <a:t>#!/</a:t>
            </a:r>
            <a:r>
              <a:rPr lang="en-US" altLang="zh-CN" sz="1200" dirty="0" err="1">
                <a:solidFill>
                  <a:srgbClr val="984203"/>
                </a:solidFill>
                <a:latin typeface="Menlo-Regular" panose="020B0609030804020204" pitchFamily="49" charset="0"/>
              </a:rPr>
              <a:t>usr</a:t>
            </a:r>
            <a:r>
              <a:rPr lang="en-US" altLang="zh-CN" sz="1200" dirty="0">
                <a:solidFill>
                  <a:srgbClr val="984203"/>
                </a:solidFill>
                <a:latin typeface="Menlo-Regular" panose="020B0609030804020204" pitchFamily="49" charset="0"/>
              </a:rPr>
              <a:t>/bin/python</a:t>
            </a:r>
          </a:p>
          <a:p>
            <a:r>
              <a:rPr lang="en-US" altLang="zh-CN" sz="1200" dirty="0">
                <a:solidFill>
                  <a:srgbClr val="0F7001"/>
                </a:solidFill>
                <a:latin typeface="Menlo-Regular" panose="020B0609030804020204" pitchFamily="49" charset="0"/>
              </a:rPr>
              <a:t>import</a:t>
            </a:r>
            <a:r>
              <a:rPr lang="en-US" altLang="zh-CN" sz="1200" dirty="0">
                <a:solidFill>
                  <a:srgbClr val="6D6D6D"/>
                </a:solidFill>
                <a:latin typeface="Menlo-Regular" panose="020B0609030804020204" pitchFamily="49" charset="0"/>
              </a:rPr>
              <a:t> </a:t>
            </a:r>
            <a:r>
              <a:rPr lang="en-US" altLang="zh-CN" sz="1200" dirty="0">
                <a:solidFill>
                  <a:srgbClr val="074099"/>
                </a:solidFill>
                <a:latin typeface="Menlo-Regular" panose="020B0609030804020204" pitchFamily="49" charset="0"/>
              </a:rPr>
              <a:t>re</a:t>
            </a:r>
            <a:r>
              <a:rPr lang="en-US" altLang="zh-CN" sz="1200" dirty="0">
                <a:solidFill>
                  <a:srgbClr val="6D6D6D"/>
                </a:solidFill>
                <a:latin typeface="Menlo-Regular" panose="020B0609030804020204" pitchFamily="49" charset="0"/>
              </a:rPr>
              <a:t> </a:t>
            </a:r>
          </a:p>
          <a:p>
            <a:r>
              <a:rPr lang="en-US" altLang="zh-CN" sz="1200" dirty="0">
                <a:solidFill>
                  <a:srgbClr val="074099"/>
                </a:solidFill>
                <a:latin typeface="Menlo-Regular" panose="020B0609030804020204" pitchFamily="49" charset="0"/>
              </a:rPr>
              <a:t>line</a:t>
            </a:r>
            <a:r>
              <a:rPr lang="en-US" altLang="zh-CN" sz="1200" dirty="0">
                <a:solidFill>
                  <a:srgbClr val="6D6D6D"/>
                </a:solidFill>
                <a:latin typeface="Menlo-Regular" panose="020B0609030804020204" pitchFamily="49" charset="0"/>
              </a:rPr>
              <a:t> = </a:t>
            </a:r>
            <a:r>
              <a:rPr lang="en-US" altLang="zh-CN" sz="1200" dirty="0">
                <a:solidFill>
                  <a:srgbClr val="760002"/>
                </a:solidFill>
                <a:latin typeface="Menlo-Regular" panose="020B0609030804020204" pitchFamily="49" charset="0"/>
              </a:rPr>
              <a:t>"</a:t>
            </a:r>
            <a:r>
              <a:rPr lang="en-US" altLang="zh-CN" sz="1200" dirty="0">
                <a:solidFill>
                  <a:srgbClr val="98000F"/>
                </a:solidFill>
                <a:latin typeface="Menlo-Regular" panose="020B0609030804020204" pitchFamily="49" charset="0"/>
              </a:rPr>
              <a:t>Cats are smarter than dogs</a:t>
            </a:r>
            <a:r>
              <a:rPr lang="en-US" altLang="zh-CN" sz="1200" dirty="0">
                <a:solidFill>
                  <a:srgbClr val="760002"/>
                </a:solidFill>
                <a:latin typeface="Menlo-Regular" panose="020B0609030804020204" pitchFamily="49" charset="0"/>
              </a:rPr>
              <a:t>"</a:t>
            </a:r>
            <a:r>
              <a:rPr lang="en-US" altLang="zh-CN" sz="1200" dirty="0">
                <a:solidFill>
                  <a:srgbClr val="6D6D6D"/>
                </a:solidFill>
                <a:latin typeface="Menlo-Regular" panose="020B0609030804020204" pitchFamily="49" charset="0"/>
              </a:rPr>
              <a:t>; </a:t>
            </a:r>
          </a:p>
          <a:p>
            <a:r>
              <a:rPr lang="en-US" altLang="zh-CN" sz="1200" dirty="0" err="1">
                <a:solidFill>
                  <a:srgbClr val="074099"/>
                </a:solidFill>
                <a:latin typeface="Menlo-Regular" panose="020B0609030804020204" pitchFamily="49" charset="0"/>
              </a:rPr>
              <a:t>searchObj</a:t>
            </a:r>
            <a:r>
              <a:rPr lang="en-US" altLang="zh-CN" sz="1200" dirty="0">
                <a:solidFill>
                  <a:srgbClr val="6D6D6D"/>
                </a:solidFill>
                <a:latin typeface="Menlo-Regular" panose="020B0609030804020204" pitchFamily="49" charset="0"/>
              </a:rPr>
              <a:t> = </a:t>
            </a:r>
            <a:r>
              <a:rPr lang="en-US" altLang="zh-CN" sz="1200" dirty="0" err="1">
                <a:solidFill>
                  <a:srgbClr val="074099"/>
                </a:solidFill>
                <a:latin typeface="Menlo-Regular" panose="020B0609030804020204" pitchFamily="49" charset="0"/>
              </a:rPr>
              <a:t>re</a:t>
            </a:r>
            <a:r>
              <a:rPr lang="en-US" altLang="zh-CN" sz="1200" dirty="0" err="1">
                <a:solidFill>
                  <a:srgbClr val="6D6D6D"/>
                </a:solidFill>
                <a:latin typeface="Menlo-Regular" panose="020B0609030804020204" pitchFamily="49" charset="0"/>
              </a:rPr>
              <a:t>.</a:t>
            </a:r>
            <a:r>
              <a:rPr lang="en-US" altLang="zh-CN" sz="1200" dirty="0" err="1">
                <a:solidFill>
                  <a:srgbClr val="074099"/>
                </a:solidFill>
                <a:latin typeface="Menlo-Regular" panose="020B0609030804020204" pitchFamily="49" charset="0"/>
              </a:rPr>
              <a:t>search</a:t>
            </a:r>
            <a:r>
              <a:rPr lang="en-US" altLang="zh-CN" sz="1200" dirty="0">
                <a:solidFill>
                  <a:srgbClr val="6D6F03"/>
                </a:solidFill>
                <a:latin typeface="Menlo-Regular" panose="020B0609030804020204" pitchFamily="49" charset="0"/>
              </a:rPr>
              <a:t>(</a:t>
            </a:r>
            <a:r>
              <a:rPr lang="en-US" altLang="zh-CN" sz="1200" dirty="0">
                <a:solidFill>
                  <a:srgbClr val="6D6D6D"/>
                </a:solidFill>
                <a:latin typeface="Menlo-Regular" panose="020B0609030804020204" pitchFamily="49" charset="0"/>
              </a:rPr>
              <a:t> </a:t>
            </a:r>
            <a:r>
              <a:rPr lang="en-US" altLang="zh-CN" sz="1200" dirty="0">
                <a:solidFill>
                  <a:srgbClr val="074099"/>
                </a:solidFill>
                <a:latin typeface="Menlo-Regular" panose="020B0609030804020204" pitchFamily="49" charset="0"/>
              </a:rPr>
              <a:t>r</a:t>
            </a:r>
            <a:r>
              <a:rPr lang="en-US" altLang="zh-CN" sz="1200" dirty="0">
                <a:solidFill>
                  <a:srgbClr val="760002"/>
                </a:solidFill>
                <a:latin typeface="Menlo-Regular" panose="020B0609030804020204" pitchFamily="49" charset="0"/>
              </a:rPr>
              <a:t>'</a:t>
            </a:r>
            <a:r>
              <a:rPr lang="en-US" altLang="zh-CN" sz="1200" dirty="0">
                <a:solidFill>
                  <a:srgbClr val="98000F"/>
                </a:solidFill>
                <a:latin typeface="Menlo-Regular" panose="020B0609030804020204" pitchFamily="49" charset="0"/>
              </a:rPr>
              <a:t>(.*) are (.*?) .*</a:t>
            </a:r>
            <a:r>
              <a:rPr lang="en-US" altLang="zh-CN" sz="1200" dirty="0">
                <a:solidFill>
                  <a:srgbClr val="760002"/>
                </a:solidFill>
                <a:latin typeface="Menlo-Regular" panose="020B0609030804020204" pitchFamily="49" charset="0"/>
              </a:rPr>
              <a:t>'</a:t>
            </a:r>
            <a:r>
              <a:rPr lang="en-US" altLang="zh-CN" sz="1200" dirty="0">
                <a:solidFill>
                  <a:srgbClr val="6D6D6D"/>
                </a:solidFill>
                <a:latin typeface="Menlo-Regular" panose="020B0609030804020204" pitchFamily="49" charset="0"/>
              </a:rPr>
              <a:t>, </a:t>
            </a:r>
            <a:r>
              <a:rPr lang="en-US" altLang="zh-CN" sz="1200" dirty="0">
                <a:solidFill>
                  <a:srgbClr val="074099"/>
                </a:solidFill>
                <a:latin typeface="Menlo-Regular" panose="020B0609030804020204" pitchFamily="49" charset="0"/>
              </a:rPr>
              <a:t>line</a:t>
            </a:r>
            <a:r>
              <a:rPr lang="en-US" altLang="zh-CN" sz="1200" dirty="0">
                <a:solidFill>
                  <a:srgbClr val="6D6D6D"/>
                </a:solidFill>
                <a:latin typeface="Menlo-Regular" panose="020B0609030804020204" pitchFamily="49" charset="0"/>
              </a:rPr>
              <a:t>, </a:t>
            </a:r>
            <a:r>
              <a:rPr lang="en-US" altLang="zh-CN" sz="1200" dirty="0" err="1">
                <a:solidFill>
                  <a:srgbClr val="074099"/>
                </a:solidFill>
                <a:latin typeface="Menlo-Regular" panose="020B0609030804020204" pitchFamily="49" charset="0"/>
              </a:rPr>
              <a:t>re</a:t>
            </a:r>
            <a:r>
              <a:rPr lang="en-US" altLang="zh-CN" sz="1200" dirty="0" err="1">
                <a:solidFill>
                  <a:srgbClr val="6D6D6D"/>
                </a:solidFill>
                <a:latin typeface="Menlo-Regular" panose="020B0609030804020204" pitchFamily="49" charset="0"/>
              </a:rPr>
              <a:t>.</a:t>
            </a:r>
            <a:r>
              <a:rPr lang="en-US" altLang="zh-CN" sz="1200" dirty="0" err="1">
                <a:solidFill>
                  <a:srgbClr val="074099"/>
                </a:solidFill>
                <a:latin typeface="Menlo-Regular" panose="020B0609030804020204" pitchFamily="49" charset="0"/>
              </a:rPr>
              <a:t>M</a:t>
            </a:r>
            <a:r>
              <a:rPr lang="en-US" altLang="zh-CN" sz="1200" dirty="0" err="1">
                <a:solidFill>
                  <a:srgbClr val="6D6D6D"/>
                </a:solidFill>
                <a:latin typeface="Menlo-Regular" panose="020B0609030804020204" pitchFamily="49" charset="0"/>
              </a:rPr>
              <a:t>|</a:t>
            </a:r>
            <a:r>
              <a:rPr lang="en-US" altLang="zh-CN" sz="1200" dirty="0" err="1">
                <a:solidFill>
                  <a:srgbClr val="074099"/>
                </a:solidFill>
                <a:latin typeface="Menlo-Regular" panose="020B0609030804020204" pitchFamily="49" charset="0"/>
              </a:rPr>
              <a:t>re</a:t>
            </a:r>
            <a:r>
              <a:rPr lang="en-US" altLang="zh-CN" sz="1200" dirty="0" err="1">
                <a:solidFill>
                  <a:srgbClr val="6D6D6D"/>
                </a:solidFill>
                <a:latin typeface="Menlo-Regular" panose="020B0609030804020204" pitchFamily="49" charset="0"/>
              </a:rPr>
              <a:t>.</a:t>
            </a:r>
            <a:r>
              <a:rPr lang="en-US" altLang="zh-CN" sz="1200" dirty="0" err="1">
                <a:solidFill>
                  <a:srgbClr val="074099"/>
                </a:solidFill>
                <a:latin typeface="Menlo-Regular" panose="020B0609030804020204" pitchFamily="49" charset="0"/>
              </a:rPr>
              <a:t>I</a:t>
            </a:r>
            <a:r>
              <a:rPr lang="en-US" altLang="zh-CN" sz="1200" dirty="0">
                <a:solidFill>
                  <a:srgbClr val="6D6F03"/>
                </a:solidFill>
                <a:latin typeface="Menlo-Regular" panose="020B0609030804020204" pitchFamily="49" charset="0"/>
              </a:rPr>
              <a:t>)</a:t>
            </a:r>
            <a:r>
              <a:rPr lang="en-US" altLang="zh-CN" sz="1200" dirty="0">
                <a:solidFill>
                  <a:srgbClr val="6D6D6D"/>
                </a:solidFill>
                <a:latin typeface="Menlo-Regular" panose="020B0609030804020204" pitchFamily="49" charset="0"/>
              </a:rPr>
              <a:t> </a:t>
            </a:r>
          </a:p>
          <a:p>
            <a:r>
              <a:rPr lang="en-US" altLang="zh-CN" sz="1200" dirty="0">
                <a:solidFill>
                  <a:srgbClr val="0F7001"/>
                </a:solidFill>
                <a:latin typeface="Menlo-Regular" panose="020B0609030804020204" pitchFamily="49" charset="0"/>
              </a:rPr>
              <a:t>if</a:t>
            </a:r>
            <a:r>
              <a:rPr lang="en-US" altLang="zh-CN" sz="1200" dirty="0">
                <a:solidFill>
                  <a:srgbClr val="6D6D6D"/>
                </a:solidFill>
                <a:latin typeface="Menlo-Regular" panose="020B0609030804020204" pitchFamily="49" charset="0"/>
              </a:rPr>
              <a:t> </a:t>
            </a:r>
            <a:r>
              <a:rPr lang="en-US" altLang="zh-CN" sz="1200" dirty="0" err="1">
                <a:solidFill>
                  <a:srgbClr val="074099"/>
                </a:solidFill>
                <a:latin typeface="Menlo-Regular" panose="020B0609030804020204" pitchFamily="49" charset="0"/>
              </a:rPr>
              <a:t>searchObj</a:t>
            </a:r>
            <a:r>
              <a:rPr lang="en-US" altLang="zh-CN" sz="1200" dirty="0">
                <a:solidFill>
                  <a:srgbClr val="6D6D6D"/>
                </a:solidFill>
                <a:latin typeface="Menlo-Regular" panose="020B0609030804020204" pitchFamily="49" charset="0"/>
              </a:rPr>
              <a:t>:   </a:t>
            </a:r>
          </a:p>
          <a:p>
            <a:r>
              <a:rPr lang="en-US" altLang="zh-CN" sz="1200" dirty="0">
                <a:solidFill>
                  <a:srgbClr val="6D6D6D"/>
                </a:solidFill>
                <a:latin typeface="Menlo-Regular" panose="020B0609030804020204" pitchFamily="49" charset="0"/>
              </a:rPr>
              <a:t>	</a:t>
            </a:r>
            <a:r>
              <a:rPr lang="en-US" altLang="zh-CN" sz="1200" dirty="0">
                <a:solidFill>
                  <a:srgbClr val="0F7001"/>
                </a:solidFill>
                <a:latin typeface="Menlo-Regular" panose="020B0609030804020204" pitchFamily="49" charset="0"/>
              </a:rPr>
              <a:t>print</a:t>
            </a:r>
            <a:r>
              <a:rPr lang="en-US" altLang="zh-CN" sz="1200" dirty="0">
                <a:solidFill>
                  <a:srgbClr val="6D6D6D"/>
                </a:solidFill>
                <a:latin typeface="Menlo-Regular" panose="020B0609030804020204" pitchFamily="49" charset="0"/>
              </a:rPr>
              <a:t>(</a:t>
            </a:r>
            <a:r>
              <a:rPr lang="en-US" altLang="zh-CN" sz="1200" dirty="0">
                <a:solidFill>
                  <a:srgbClr val="760002"/>
                </a:solidFill>
                <a:latin typeface="Menlo-Regular" panose="020B0609030804020204" pitchFamily="49" charset="0"/>
              </a:rPr>
              <a:t>"</a:t>
            </a:r>
            <a:r>
              <a:rPr lang="en-US" altLang="zh-CN" sz="1200" dirty="0" err="1">
                <a:solidFill>
                  <a:srgbClr val="98000F"/>
                </a:solidFill>
                <a:latin typeface="Menlo-Regular" panose="020B0609030804020204" pitchFamily="49" charset="0"/>
              </a:rPr>
              <a:t>searchObj.group</a:t>
            </a:r>
            <a:r>
              <a:rPr lang="en-US" altLang="zh-CN" sz="1200" dirty="0">
                <a:solidFill>
                  <a:srgbClr val="98000F"/>
                </a:solidFill>
                <a:latin typeface="Menlo-Regular" panose="020B0609030804020204" pitchFamily="49" charset="0"/>
              </a:rPr>
              <a:t>() : </a:t>
            </a:r>
            <a:r>
              <a:rPr lang="en-US" altLang="zh-CN" sz="1200" dirty="0">
                <a:solidFill>
                  <a:srgbClr val="760002"/>
                </a:solidFill>
                <a:latin typeface="Menlo-Regular" panose="020B0609030804020204" pitchFamily="49" charset="0"/>
              </a:rPr>
              <a:t>"</a:t>
            </a:r>
            <a:r>
              <a:rPr lang="en-US" altLang="zh-CN" sz="1200" dirty="0">
                <a:solidFill>
                  <a:srgbClr val="6D6D6D"/>
                </a:solidFill>
                <a:latin typeface="Menlo-Regular" panose="020B0609030804020204" pitchFamily="49" charset="0"/>
              </a:rPr>
              <a:t>, </a:t>
            </a:r>
            <a:r>
              <a:rPr lang="en-US" altLang="zh-CN" sz="1200" dirty="0" err="1">
                <a:solidFill>
                  <a:srgbClr val="074099"/>
                </a:solidFill>
                <a:latin typeface="Menlo-Regular" panose="020B0609030804020204" pitchFamily="49" charset="0"/>
              </a:rPr>
              <a:t>searchObj</a:t>
            </a:r>
            <a:r>
              <a:rPr lang="en-US" altLang="zh-CN" sz="1200" dirty="0" err="1">
                <a:solidFill>
                  <a:srgbClr val="6D6D6D"/>
                </a:solidFill>
                <a:latin typeface="Menlo-Regular" panose="020B0609030804020204" pitchFamily="49" charset="0"/>
              </a:rPr>
              <a:t>.</a:t>
            </a:r>
            <a:r>
              <a:rPr lang="en-US" altLang="zh-CN" sz="1200" dirty="0" err="1">
                <a:solidFill>
                  <a:srgbClr val="074099"/>
                </a:solidFill>
                <a:latin typeface="Menlo-Regular" panose="020B0609030804020204" pitchFamily="49" charset="0"/>
              </a:rPr>
              <a:t>group</a:t>
            </a:r>
            <a:r>
              <a:rPr lang="en-US" altLang="zh-CN" sz="1200" dirty="0">
                <a:solidFill>
                  <a:srgbClr val="6D6F03"/>
                </a:solidFill>
                <a:latin typeface="Menlo-Regular" panose="020B0609030804020204" pitchFamily="49" charset="0"/>
              </a:rPr>
              <a:t>()</a:t>
            </a:r>
            <a:r>
              <a:rPr lang="en-US" altLang="zh-CN" sz="1200" dirty="0">
                <a:solidFill>
                  <a:srgbClr val="6D6D6D"/>
                </a:solidFill>
                <a:latin typeface="Menlo-Regular" panose="020B0609030804020204" pitchFamily="49" charset="0"/>
              </a:rPr>
              <a:t> ) </a:t>
            </a:r>
          </a:p>
          <a:p>
            <a:r>
              <a:rPr lang="en-US" altLang="zh-CN" sz="1200" dirty="0">
                <a:solidFill>
                  <a:srgbClr val="6D6D6D"/>
                </a:solidFill>
                <a:latin typeface="Menlo-Regular" panose="020B0609030804020204" pitchFamily="49" charset="0"/>
              </a:rPr>
              <a:t>	</a:t>
            </a:r>
            <a:r>
              <a:rPr lang="en-US" altLang="zh-CN" sz="1200" dirty="0">
                <a:solidFill>
                  <a:srgbClr val="0F7001"/>
                </a:solidFill>
                <a:latin typeface="Menlo-Regular" panose="020B0609030804020204" pitchFamily="49" charset="0"/>
              </a:rPr>
              <a:t>print(</a:t>
            </a:r>
            <a:r>
              <a:rPr lang="en-US" altLang="zh-CN" sz="1200" dirty="0">
                <a:solidFill>
                  <a:srgbClr val="6D6D6D"/>
                </a:solidFill>
                <a:latin typeface="Menlo-Regular" panose="020B0609030804020204" pitchFamily="49" charset="0"/>
              </a:rPr>
              <a:t> </a:t>
            </a:r>
            <a:r>
              <a:rPr lang="en-US" altLang="zh-CN" sz="1200" dirty="0">
                <a:solidFill>
                  <a:srgbClr val="760002"/>
                </a:solidFill>
                <a:latin typeface="Menlo-Regular" panose="020B0609030804020204" pitchFamily="49" charset="0"/>
              </a:rPr>
              <a:t>"</a:t>
            </a:r>
            <a:r>
              <a:rPr lang="en-US" altLang="zh-CN" sz="1200" dirty="0" err="1">
                <a:solidFill>
                  <a:srgbClr val="98000F"/>
                </a:solidFill>
                <a:latin typeface="Menlo-Regular" panose="020B0609030804020204" pitchFamily="49" charset="0"/>
              </a:rPr>
              <a:t>searchObj.group</a:t>
            </a:r>
            <a:r>
              <a:rPr lang="en-US" altLang="zh-CN" sz="1200" dirty="0">
                <a:solidFill>
                  <a:srgbClr val="98000F"/>
                </a:solidFill>
                <a:latin typeface="Menlo-Regular" panose="020B0609030804020204" pitchFamily="49" charset="0"/>
              </a:rPr>
              <a:t>(1) : </a:t>
            </a:r>
            <a:r>
              <a:rPr lang="en-US" altLang="zh-CN" sz="1200" dirty="0">
                <a:solidFill>
                  <a:srgbClr val="760002"/>
                </a:solidFill>
                <a:latin typeface="Menlo-Regular" panose="020B0609030804020204" pitchFamily="49" charset="0"/>
              </a:rPr>
              <a:t>"</a:t>
            </a:r>
            <a:r>
              <a:rPr lang="en-US" altLang="zh-CN" sz="1200" dirty="0">
                <a:solidFill>
                  <a:srgbClr val="6D6D6D"/>
                </a:solidFill>
                <a:latin typeface="Menlo-Regular" panose="020B0609030804020204" pitchFamily="49" charset="0"/>
              </a:rPr>
              <a:t>, </a:t>
            </a:r>
            <a:r>
              <a:rPr lang="en-US" altLang="zh-CN" sz="1200" dirty="0" err="1">
                <a:solidFill>
                  <a:srgbClr val="074099"/>
                </a:solidFill>
                <a:latin typeface="Menlo-Regular" panose="020B0609030804020204" pitchFamily="49" charset="0"/>
              </a:rPr>
              <a:t>searchObj</a:t>
            </a:r>
            <a:r>
              <a:rPr lang="en-US" altLang="zh-CN" sz="1200" dirty="0" err="1">
                <a:solidFill>
                  <a:srgbClr val="6D6D6D"/>
                </a:solidFill>
                <a:latin typeface="Menlo-Regular" panose="020B0609030804020204" pitchFamily="49" charset="0"/>
              </a:rPr>
              <a:t>.</a:t>
            </a:r>
            <a:r>
              <a:rPr lang="en-US" altLang="zh-CN" sz="1200" dirty="0" err="1">
                <a:solidFill>
                  <a:srgbClr val="074099"/>
                </a:solidFill>
                <a:latin typeface="Menlo-Regular" panose="020B0609030804020204" pitchFamily="49" charset="0"/>
              </a:rPr>
              <a:t>group</a:t>
            </a:r>
            <a:r>
              <a:rPr lang="en-US" altLang="zh-CN" sz="1200" dirty="0">
                <a:solidFill>
                  <a:srgbClr val="6D6F03"/>
                </a:solidFill>
                <a:latin typeface="Menlo-Regular" panose="020B0609030804020204" pitchFamily="49" charset="0"/>
              </a:rPr>
              <a:t>(</a:t>
            </a:r>
            <a:r>
              <a:rPr lang="en-US" altLang="zh-CN" sz="1200" dirty="0">
                <a:solidFill>
                  <a:srgbClr val="6B0001"/>
                </a:solidFill>
                <a:latin typeface="Menlo-Regular" panose="020B0609030804020204" pitchFamily="49" charset="0"/>
              </a:rPr>
              <a:t>1</a:t>
            </a:r>
            <a:r>
              <a:rPr lang="en-US" altLang="zh-CN" sz="1200" dirty="0">
                <a:solidFill>
                  <a:srgbClr val="6D6F03"/>
                </a:solidFill>
                <a:latin typeface="Menlo-Regular" panose="020B0609030804020204" pitchFamily="49" charset="0"/>
              </a:rPr>
              <a:t>)</a:t>
            </a:r>
            <a:r>
              <a:rPr lang="en-US" altLang="zh-CN" sz="1200" dirty="0">
                <a:solidFill>
                  <a:srgbClr val="6D6D6D"/>
                </a:solidFill>
                <a:latin typeface="Menlo-Regular" panose="020B0609030804020204" pitchFamily="49" charset="0"/>
              </a:rPr>
              <a:t>)  </a:t>
            </a:r>
          </a:p>
          <a:p>
            <a:r>
              <a:rPr lang="en-US" altLang="zh-CN" sz="1200" dirty="0">
                <a:solidFill>
                  <a:srgbClr val="6D6D6D"/>
                </a:solidFill>
                <a:latin typeface="Menlo-Regular" panose="020B0609030804020204" pitchFamily="49" charset="0"/>
              </a:rPr>
              <a:t>	</a:t>
            </a:r>
            <a:r>
              <a:rPr lang="en-US" altLang="zh-CN" sz="1200" dirty="0">
                <a:solidFill>
                  <a:srgbClr val="0F7001"/>
                </a:solidFill>
                <a:latin typeface="Menlo-Regular" panose="020B0609030804020204" pitchFamily="49" charset="0"/>
              </a:rPr>
              <a:t>print(</a:t>
            </a:r>
            <a:r>
              <a:rPr lang="en-US" altLang="zh-CN" sz="1200" dirty="0">
                <a:solidFill>
                  <a:srgbClr val="6D6D6D"/>
                </a:solidFill>
                <a:latin typeface="Menlo-Regular" panose="020B0609030804020204" pitchFamily="49" charset="0"/>
              </a:rPr>
              <a:t> </a:t>
            </a:r>
            <a:r>
              <a:rPr lang="en-US" altLang="zh-CN" sz="1200" dirty="0">
                <a:solidFill>
                  <a:srgbClr val="760002"/>
                </a:solidFill>
                <a:latin typeface="Menlo-Regular" panose="020B0609030804020204" pitchFamily="49" charset="0"/>
              </a:rPr>
              <a:t>"</a:t>
            </a:r>
            <a:r>
              <a:rPr lang="en-US" altLang="zh-CN" sz="1200" dirty="0" err="1">
                <a:solidFill>
                  <a:srgbClr val="98000F"/>
                </a:solidFill>
                <a:latin typeface="Menlo-Regular" panose="020B0609030804020204" pitchFamily="49" charset="0"/>
              </a:rPr>
              <a:t>searchObj.group</a:t>
            </a:r>
            <a:r>
              <a:rPr lang="en-US" altLang="zh-CN" sz="1200" dirty="0">
                <a:solidFill>
                  <a:srgbClr val="98000F"/>
                </a:solidFill>
                <a:latin typeface="Menlo-Regular" panose="020B0609030804020204" pitchFamily="49" charset="0"/>
              </a:rPr>
              <a:t>(2) : </a:t>
            </a:r>
            <a:r>
              <a:rPr lang="en-US" altLang="zh-CN" sz="1200" dirty="0">
                <a:solidFill>
                  <a:srgbClr val="760002"/>
                </a:solidFill>
                <a:latin typeface="Menlo-Regular" panose="020B0609030804020204" pitchFamily="49" charset="0"/>
              </a:rPr>
              <a:t>"</a:t>
            </a:r>
            <a:r>
              <a:rPr lang="en-US" altLang="zh-CN" sz="1200" dirty="0">
                <a:solidFill>
                  <a:srgbClr val="6D6D6D"/>
                </a:solidFill>
                <a:latin typeface="Menlo-Regular" panose="020B0609030804020204" pitchFamily="49" charset="0"/>
              </a:rPr>
              <a:t>, </a:t>
            </a:r>
            <a:r>
              <a:rPr lang="en-US" altLang="zh-CN" sz="1200" dirty="0" err="1">
                <a:solidFill>
                  <a:srgbClr val="074099"/>
                </a:solidFill>
                <a:latin typeface="Menlo-Regular" panose="020B0609030804020204" pitchFamily="49" charset="0"/>
              </a:rPr>
              <a:t>searchObj</a:t>
            </a:r>
            <a:r>
              <a:rPr lang="en-US" altLang="zh-CN" sz="1200" dirty="0" err="1">
                <a:solidFill>
                  <a:srgbClr val="6D6D6D"/>
                </a:solidFill>
                <a:latin typeface="Menlo-Regular" panose="020B0609030804020204" pitchFamily="49" charset="0"/>
              </a:rPr>
              <a:t>.</a:t>
            </a:r>
            <a:r>
              <a:rPr lang="en-US" altLang="zh-CN" sz="1200" dirty="0" err="1">
                <a:solidFill>
                  <a:srgbClr val="074099"/>
                </a:solidFill>
                <a:latin typeface="Menlo-Regular" panose="020B0609030804020204" pitchFamily="49" charset="0"/>
              </a:rPr>
              <a:t>group</a:t>
            </a:r>
            <a:r>
              <a:rPr lang="en-US" altLang="zh-CN" sz="1200" dirty="0">
                <a:solidFill>
                  <a:srgbClr val="6D6F03"/>
                </a:solidFill>
                <a:latin typeface="Menlo-Regular" panose="020B0609030804020204" pitchFamily="49" charset="0"/>
              </a:rPr>
              <a:t>(</a:t>
            </a:r>
            <a:r>
              <a:rPr lang="en-US" altLang="zh-CN" sz="1200" dirty="0">
                <a:solidFill>
                  <a:srgbClr val="6B0001"/>
                </a:solidFill>
                <a:latin typeface="Menlo-Regular" panose="020B0609030804020204" pitchFamily="49" charset="0"/>
              </a:rPr>
              <a:t>2</a:t>
            </a:r>
            <a:r>
              <a:rPr lang="en-US" altLang="zh-CN" sz="1200" dirty="0">
                <a:solidFill>
                  <a:srgbClr val="6D6F03"/>
                </a:solidFill>
                <a:latin typeface="Menlo-Regular" panose="020B0609030804020204" pitchFamily="49" charset="0"/>
              </a:rPr>
              <a:t>))</a:t>
            </a:r>
          </a:p>
          <a:p>
            <a:r>
              <a:rPr lang="en-US" altLang="zh-CN" sz="1200" dirty="0">
                <a:solidFill>
                  <a:srgbClr val="0F7001"/>
                </a:solidFill>
                <a:latin typeface="Menlo-Regular" panose="020B0609030804020204" pitchFamily="49" charset="0"/>
              </a:rPr>
              <a:t>else</a:t>
            </a:r>
            <a:r>
              <a:rPr lang="en-US" altLang="zh-CN" sz="1200" dirty="0">
                <a:solidFill>
                  <a:srgbClr val="6D6D6D"/>
                </a:solidFill>
                <a:latin typeface="Menlo-Regular" panose="020B0609030804020204" pitchFamily="49" charset="0"/>
              </a:rPr>
              <a:t>:   </a:t>
            </a:r>
          </a:p>
          <a:p>
            <a:r>
              <a:rPr lang="en-US" altLang="zh-CN" sz="1200" dirty="0">
                <a:solidFill>
                  <a:srgbClr val="6D6D6D"/>
                </a:solidFill>
                <a:latin typeface="Menlo-Regular" panose="020B0609030804020204" pitchFamily="49" charset="0"/>
              </a:rPr>
              <a:t>	</a:t>
            </a:r>
            <a:r>
              <a:rPr lang="en-US" altLang="zh-CN" sz="1200" dirty="0">
                <a:solidFill>
                  <a:srgbClr val="0F7001"/>
                </a:solidFill>
                <a:latin typeface="Menlo-Regular" panose="020B0609030804020204" pitchFamily="49" charset="0"/>
              </a:rPr>
              <a:t>print</a:t>
            </a:r>
            <a:r>
              <a:rPr lang="en-US" altLang="zh-CN" sz="1200" dirty="0">
                <a:solidFill>
                  <a:srgbClr val="6D6D6D"/>
                </a:solidFill>
                <a:latin typeface="Menlo-Regular" panose="020B0609030804020204" pitchFamily="49" charset="0"/>
              </a:rPr>
              <a:t>(</a:t>
            </a:r>
            <a:r>
              <a:rPr lang="en-US" altLang="zh-CN" sz="1200" dirty="0">
                <a:solidFill>
                  <a:srgbClr val="760002"/>
                </a:solidFill>
                <a:latin typeface="Menlo-Regular" panose="020B0609030804020204" pitchFamily="49" charset="0"/>
              </a:rPr>
              <a:t>"</a:t>
            </a:r>
            <a:r>
              <a:rPr lang="en-US" altLang="zh-CN" sz="1200" dirty="0">
                <a:solidFill>
                  <a:srgbClr val="98000F"/>
                </a:solidFill>
                <a:latin typeface="Menlo-Regular" panose="020B0609030804020204" pitchFamily="49" charset="0"/>
              </a:rPr>
              <a:t>Nothing found!!</a:t>
            </a:r>
            <a:r>
              <a:rPr lang="en-US" altLang="zh-CN" sz="1200" dirty="0">
                <a:solidFill>
                  <a:srgbClr val="760002"/>
                </a:solidFill>
                <a:latin typeface="Menlo-Regular" panose="020B0609030804020204" pitchFamily="49" charset="0"/>
              </a:rPr>
              <a:t>”)</a:t>
            </a:r>
            <a:endParaRPr kumimoji="1" lang="zh-CN" altLang="en-US" sz="1200" dirty="0"/>
          </a:p>
        </p:txBody>
      </p:sp>
      <p:sp>
        <p:nvSpPr>
          <p:cNvPr id="6" name="矩形 5"/>
          <p:cNvSpPr/>
          <p:nvPr/>
        </p:nvSpPr>
        <p:spPr>
          <a:xfrm>
            <a:off x="863193" y="3947120"/>
            <a:ext cx="4572000" cy="923330"/>
          </a:xfrm>
          <a:prstGeom prst="rect">
            <a:avLst/>
          </a:prstGeom>
        </p:spPr>
        <p:txBody>
          <a:bodyPr>
            <a:spAutoFit/>
          </a:bodyPr>
          <a:lstStyle/>
          <a:p>
            <a:r>
              <a:rPr lang="en-US" altLang="zh-CN" dirty="0" err="1">
                <a:solidFill>
                  <a:srgbClr val="000000"/>
                </a:solidFill>
              </a:rPr>
              <a:t>searchObj</a:t>
            </a:r>
            <a:r>
              <a:rPr lang="en-US" altLang="zh-CN" dirty="0" err="1">
                <a:solidFill>
                  <a:srgbClr val="666600"/>
                </a:solidFill>
              </a:rPr>
              <a:t>.</a:t>
            </a:r>
            <a:r>
              <a:rPr lang="en-US" altLang="zh-CN" dirty="0" err="1">
                <a:solidFill>
                  <a:srgbClr val="000088"/>
                </a:solidFill>
              </a:rPr>
              <a:t>group</a:t>
            </a:r>
            <a:r>
              <a:rPr lang="en-US" altLang="zh-CN" dirty="0">
                <a:solidFill>
                  <a:srgbClr val="666600"/>
                </a:solidFill>
              </a:rPr>
              <a:t>()</a:t>
            </a:r>
            <a:r>
              <a:rPr lang="en-US" altLang="zh-CN" dirty="0">
                <a:solidFill>
                  <a:srgbClr val="000000"/>
                </a:solidFill>
              </a:rPr>
              <a:t> </a:t>
            </a:r>
            <a:r>
              <a:rPr lang="en-US" altLang="zh-CN" dirty="0">
                <a:solidFill>
                  <a:srgbClr val="666600"/>
                </a:solidFill>
              </a:rPr>
              <a:t>:</a:t>
            </a:r>
            <a:r>
              <a:rPr lang="en-US" altLang="zh-CN" dirty="0">
                <a:solidFill>
                  <a:srgbClr val="000000"/>
                </a:solidFill>
              </a:rPr>
              <a:t> </a:t>
            </a:r>
            <a:r>
              <a:rPr lang="en-US" altLang="zh-CN" dirty="0">
                <a:solidFill>
                  <a:srgbClr val="660066"/>
                </a:solidFill>
              </a:rPr>
              <a:t>Cats</a:t>
            </a:r>
            <a:r>
              <a:rPr lang="en-US" altLang="zh-CN" dirty="0">
                <a:solidFill>
                  <a:srgbClr val="000000"/>
                </a:solidFill>
              </a:rPr>
              <a:t> are smarter than dogs </a:t>
            </a:r>
          </a:p>
          <a:p>
            <a:r>
              <a:rPr lang="en-US" altLang="zh-CN" dirty="0" err="1">
                <a:solidFill>
                  <a:srgbClr val="000000"/>
                </a:solidFill>
              </a:rPr>
              <a:t>searchObj</a:t>
            </a:r>
            <a:r>
              <a:rPr lang="en-US" altLang="zh-CN" dirty="0" err="1">
                <a:solidFill>
                  <a:srgbClr val="666600"/>
                </a:solidFill>
              </a:rPr>
              <a:t>.</a:t>
            </a:r>
            <a:r>
              <a:rPr lang="en-US" altLang="zh-CN" dirty="0" err="1">
                <a:solidFill>
                  <a:srgbClr val="000088"/>
                </a:solidFill>
              </a:rPr>
              <a:t>group</a:t>
            </a:r>
            <a:r>
              <a:rPr lang="en-US" altLang="zh-CN" dirty="0">
                <a:solidFill>
                  <a:srgbClr val="666600"/>
                </a:solidFill>
              </a:rPr>
              <a:t>(</a:t>
            </a:r>
            <a:r>
              <a:rPr lang="en-US" altLang="zh-CN" dirty="0">
                <a:solidFill>
                  <a:srgbClr val="006666"/>
                </a:solidFill>
              </a:rPr>
              <a:t>1</a:t>
            </a:r>
            <a:r>
              <a:rPr lang="en-US" altLang="zh-CN" dirty="0">
                <a:solidFill>
                  <a:srgbClr val="666600"/>
                </a:solidFill>
              </a:rPr>
              <a:t>)</a:t>
            </a:r>
            <a:r>
              <a:rPr lang="en-US" altLang="zh-CN" dirty="0">
                <a:solidFill>
                  <a:srgbClr val="000000"/>
                </a:solidFill>
              </a:rPr>
              <a:t> </a:t>
            </a:r>
            <a:r>
              <a:rPr lang="en-US" altLang="zh-CN" dirty="0">
                <a:solidFill>
                  <a:srgbClr val="666600"/>
                </a:solidFill>
              </a:rPr>
              <a:t>:</a:t>
            </a:r>
            <a:r>
              <a:rPr lang="en-US" altLang="zh-CN" dirty="0">
                <a:solidFill>
                  <a:srgbClr val="000000"/>
                </a:solidFill>
              </a:rPr>
              <a:t> </a:t>
            </a:r>
            <a:r>
              <a:rPr lang="en-US" altLang="zh-CN" dirty="0">
                <a:solidFill>
                  <a:srgbClr val="660066"/>
                </a:solidFill>
              </a:rPr>
              <a:t>Cats</a:t>
            </a:r>
            <a:r>
              <a:rPr lang="en-US" altLang="zh-CN" dirty="0">
                <a:solidFill>
                  <a:srgbClr val="000000"/>
                </a:solidFill>
              </a:rPr>
              <a:t> </a:t>
            </a:r>
          </a:p>
          <a:p>
            <a:r>
              <a:rPr lang="en-US" altLang="zh-CN" dirty="0" err="1">
                <a:solidFill>
                  <a:srgbClr val="000000"/>
                </a:solidFill>
              </a:rPr>
              <a:t>searchObj</a:t>
            </a:r>
            <a:r>
              <a:rPr lang="en-US" altLang="zh-CN" dirty="0" err="1">
                <a:solidFill>
                  <a:srgbClr val="666600"/>
                </a:solidFill>
              </a:rPr>
              <a:t>.</a:t>
            </a:r>
            <a:r>
              <a:rPr lang="en-US" altLang="zh-CN" dirty="0" err="1">
                <a:solidFill>
                  <a:srgbClr val="000088"/>
                </a:solidFill>
              </a:rPr>
              <a:t>group</a:t>
            </a:r>
            <a:r>
              <a:rPr lang="en-US" altLang="zh-CN" dirty="0">
                <a:solidFill>
                  <a:srgbClr val="666600"/>
                </a:solidFill>
              </a:rPr>
              <a:t>(</a:t>
            </a:r>
            <a:r>
              <a:rPr lang="en-US" altLang="zh-CN" dirty="0">
                <a:solidFill>
                  <a:srgbClr val="006666"/>
                </a:solidFill>
              </a:rPr>
              <a:t>2</a:t>
            </a:r>
            <a:r>
              <a:rPr lang="en-US" altLang="zh-CN" dirty="0">
                <a:solidFill>
                  <a:srgbClr val="666600"/>
                </a:solidFill>
              </a:rPr>
              <a:t>)</a:t>
            </a:r>
            <a:r>
              <a:rPr lang="en-US" altLang="zh-CN" dirty="0">
                <a:solidFill>
                  <a:srgbClr val="000000"/>
                </a:solidFill>
              </a:rPr>
              <a:t> </a:t>
            </a:r>
            <a:r>
              <a:rPr lang="en-US" altLang="zh-CN" dirty="0">
                <a:solidFill>
                  <a:srgbClr val="666600"/>
                </a:solidFill>
              </a:rPr>
              <a:t>:</a:t>
            </a:r>
            <a:r>
              <a:rPr lang="en-US" altLang="zh-CN" dirty="0">
                <a:solidFill>
                  <a:srgbClr val="000000"/>
                </a:solidFill>
              </a:rPr>
              <a:t> smarter</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HTML</a:t>
            </a:r>
            <a:r>
              <a:rPr kumimoji="1" lang="zh-CN" altLang="en-US" dirty="0"/>
              <a:t>中基本内容抽取</a:t>
            </a:r>
          </a:p>
        </p:txBody>
      </p:sp>
      <p:sp>
        <p:nvSpPr>
          <p:cNvPr id="3" name="内容占位符 2"/>
          <p:cNvSpPr>
            <a:spLocks noGrp="1"/>
          </p:cNvSpPr>
          <p:nvPr>
            <p:ph idx="1"/>
          </p:nvPr>
        </p:nvSpPr>
        <p:spPr/>
        <p:txBody>
          <a:bodyPr>
            <a:normAutofit/>
          </a:bodyPr>
          <a:lstStyle/>
          <a:p>
            <a:r>
              <a:rPr kumimoji="1" lang="zh-CN" altLang="en-US" dirty="0"/>
              <a:t>标题：</a:t>
            </a:r>
            <a:r>
              <a:rPr kumimoji="1" lang="en-US" altLang="zh-CN" dirty="0"/>
              <a:t>r</a:t>
            </a:r>
            <a:r>
              <a:rPr kumimoji="1" lang="en-US" altLang="zh-CN" dirty="0">
                <a:solidFill>
                  <a:srgbClr val="C00000"/>
                </a:solidFill>
              </a:rPr>
              <a:t>'&lt;title&gt;(.*?)&lt;/title&gt;'</a:t>
            </a:r>
            <a:endParaRPr kumimoji="1" lang="en-US" altLang="zh-CN" dirty="0"/>
          </a:p>
          <a:p>
            <a:pPr marL="0" indent="0">
              <a:buNone/>
            </a:pPr>
            <a:endParaRPr kumimoji="1" lang="en-US" altLang="zh-CN" dirty="0"/>
          </a:p>
          <a:p>
            <a:pPr marL="0" indent="0">
              <a:buNone/>
            </a:pPr>
            <a:r>
              <a:rPr kumimoji="1" lang="en-US" altLang="zh-CN" sz="1700" dirty="0"/>
              <a:t>import re</a:t>
            </a:r>
          </a:p>
          <a:p>
            <a:pPr marL="0" indent="0">
              <a:buNone/>
            </a:pPr>
            <a:r>
              <a:rPr kumimoji="1" lang="en-US" altLang="zh-CN" sz="1700" dirty="0"/>
              <a:t>content</a:t>
            </a:r>
            <a:r>
              <a:rPr kumimoji="1" lang="zh-CN" altLang="en-US" sz="1700" dirty="0"/>
              <a:t> </a:t>
            </a:r>
            <a:r>
              <a:rPr kumimoji="1" lang="en-US" altLang="zh-CN" sz="1700" dirty="0"/>
              <a:t>=</a:t>
            </a:r>
            <a:r>
              <a:rPr kumimoji="1" lang="zh-CN" altLang="en-US" sz="1700" dirty="0"/>
              <a:t> </a:t>
            </a:r>
            <a:r>
              <a:rPr kumimoji="1" lang="en-US" altLang="zh-CN" sz="1700" dirty="0">
                <a:solidFill>
                  <a:srgbClr val="00B050"/>
                </a:solidFill>
              </a:rPr>
              <a:t>’&lt;title&gt;this</a:t>
            </a:r>
            <a:r>
              <a:rPr kumimoji="1" lang="zh-CN" altLang="en-US" sz="1700" dirty="0">
                <a:solidFill>
                  <a:srgbClr val="00B050"/>
                </a:solidFill>
              </a:rPr>
              <a:t> </a:t>
            </a:r>
            <a:r>
              <a:rPr kumimoji="1" lang="en-US" altLang="zh-CN" sz="1700" dirty="0">
                <a:solidFill>
                  <a:srgbClr val="00B050"/>
                </a:solidFill>
              </a:rPr>
              <a:t>is</a:t>
            </a:r>
            <a:r>
              <a:rPr kumimoji="1" lang="zh-CN" altLang="en-US" sz="1700" dirty="0">
                <a:solidFill>
                  <a:srgbClr val="00B050"/>
                </a:solidFill>
              </a:rPr>
              <a:t> </a:t>
            </a:r>
            <a:r>
              <a:rPr kumimoji="1" lang="en-US" altLang="zh-CN" sz="1700" dirty="0">
                <a:solidFill>
                  <a:srgbClr val="00B050"/>
                </a:solidFill>
              </a:rPr>
              <a:t>title&lt;/title&gt;</a:t>
            </a:r>
            <a:r>
              <a:rPr kumimoji="1" lang="zh-CN" altLang="en-US" sz="1700" dirty="0">
                <a:solidFill>
                  <a:srgbClr val="00B050"/>
                </a:solidFill>
              </a:rPr>
              <a:t> </a:t>
            </a:r>
            <a:r>
              <a:rPr kumimoji="1" lang="en-US" altLang="zh-CN" sz="1700" dirty="0">
                <a:solidFill>
                  <a:srgbClr val="00B050"/>
                </a:solidFill>
              </a:rPr>
              <a:t>other</a:t>
            </a:r>
            <a:r>
              <a:rPr kumimoji="1" lang="zh-CN" altLang="en-US" sz="1700" dirty="0">
                <a:solidFill>
                  <a:srgbClr val="00B050"/>
                </a:solidFill>
              </a:rPr>
              <a:t> </a:t>
            </a:r>
            <a:r>
              <a:rPr kumimoji="1" lang="en-US" altLang="zh-CN" sz="1700" dirty="0">
                <a:solidFill>
                  <a:srgbClr val="00B050"/>
                </a:solidFill>
              </a:rPr>
              <a:t>content</a:t>
            </a:r>
            <a:r>
              <a:rPr kumimoji="1" lang="en-US" altLang="zh-CN" sz="1700" dirty="0"/>
              <a:t>’</a:t>
            </a:r>
          </a:p>
          <a:p>
            <a:pPr marL="0" indent="0">
              <a:buNone/>
            </a:pPr>
            <a:r>
              <a:rPr kumimoji="1" lang="en-US" altLang="zh-CN" sz="1700" dirty="0"/>
              <a:t>title = </a:t>
            </a:r>
            <a:r>
              <a:rPr kumimoji="1" lang="en-US" altLang="zh-CN" sz="1700" dirty="0" err="1"/>
              <a:t>re.findall</a:t>
            </a:r>
            <a:r>
              <a:rPr kumimoji="1" lang="en-US" altLang="zh-CN" sz="1700" dirty="0"/>
              <a:t>(r</a:t>
            </a:r>
            <a:r>
              <a:rPr kumimoji="1" lang="en-US" altLang="zh-CN" sz="1700" dirty="0">
                <a:solidFill>
                  <a:srgbClr val="C00000"/>
                </a:solidFill>
              </a:rPr>
              <a:t>'&lt;title&gt;(.*?)&lt;/title&gt;'</a:t>
            </a:r>
            <a:r>
              <a:rPr kumimoji="1" lang="en-US" altLang="zh-CN" sz="1700" dirty="0"/>
              <a:t>, content)</a:t>
            </a:r>
          </a:p>
          <a:p>
            <a:pPr marL="0" indent="0">
              <a:buNone/>
            </a:pPr>
            <a:r>
              <a:rPr kumimoji="1" lang="en-US" altLang="zh-CN" sz="1700" dirty="0"/>
              <a:t>print(title[0])</a:t>
            </a:r>
          </a:p>
          <a:p>
            <a:pPr marL="0" indent="0">
              <a:buNone/>
            </a:pPr>
            <a:endParaRPr kumimoji="1" lang="en-US" altLang="zh-CN" dirty="0"/>
          </a:p>
        </p:txBody>
      </p:sp>
      <p:pic>
        <p:nvPicPr>
          <p:cNvPr id="4" name="图片 3"/>
          <p:cNvPicPr>
            <a:picLocks noChangeAspect="1"/>
          </p:cNvPicPr>
          <p:nvPr/>
        </p:nvPicPr>
        <p:blipFill>
          <a:blip r:embed="rId2"/>
          <a:stretch>
            <a:fillRect/>
          </a:stretch>
        </p:blipFill>
        <p:spPr>
          <a:xfrm>
            <a:off x="547816" y="2940344"/>
            <a:ext cx="4963297" cy="908046"/>
          </a:xfrm>
          <a:prstGeom prst="rect">
            <a:avLst/>
          </a:prstGeom>
        </p:spPr>
      </p:pic>
      <p:sp>
        <p:nvSpPr>
          <p:cNvPr id="7" name="文本框 6"/>
          <p:cNvSpPr txBox="1"/>
          <p:nvPr/>
        </p:nvSpPr>
        <p:spPr>
          <a:xfrm>
            <a:off x="6038335" y="1474573"/>
            <a:ext cx="3105665" cy="2308324"/>
          </a:xfrm>
          <a:prstGeom prst="rect">
            <a:avLst/>
          </a:prstGeom>
          <a:noFill/>
        </p:spPr>
        <p:txBody>
          <a:bodyPr wrap="square" rtlCol="0">
            <a:spAutoFit/>
          </a:bodyPr>
          <a:lstStyle/>
          <a:p>
            <a:r>
              <a:rPr kumimoji="1" lang="en-US" altLang="zh-CN" dirty="0">
                <a:solidFill>
                  <a:srgbClr val="C00000"/>
                </a:solidFill>
              </a:rPr>
              <a:t>HTML</a:t>
            </a:r>
            <a:r>
              <a:rPr kumimoji="1" lang="zh-CN" altLang="en-US" dirty="0">
                <a:solidFill>
                  <a:srgbClr val="C00000"/>
                </a:solidFill>
              </a:rPr>
              <a:t>中标题</a:t>
            </a:r>
            <a:r>
              <a:rPr kumimoji="1" lang="en-US" altLang="zh-CN" dirty="0">
                <a:solidFill>
                  <a:srgbClr val="C00000"/>
                </a:solidFill>
              </a:rPr>
              <a:t>tag</a:t>
            </a:r>
            <a:r>
              <a:rPr kumimoji="1" lang="zh-CN" altLang="en-US" dirty="0">
                <a:solidFill>
                  <a:srgbClr val="C00000"/>
                </a:solidFill>
              </a:rPr>
              <a:t>为</a:t>
            </a:r>
            <a:endParaRPr kumimoji="1" lang="en-US" altLang="zh-CN" dirty="0">
              <a:solidFill>
                <a:srgbClr val="C00000"/>
              </a:solidFill>
            </a:endParaRPr>
          </a:p>
          <a:p>
            <a:r>
              <a:rPr kumimoji="1" lang="en-US" altLang="zh-CN" dirty="0">
                <a:solidFill>
                  <a:srgbClr val="C00000"/>
                </a:solidFill>
              </a:rPr>
              <a:t>”before</a:t>
            </a:r>
            <a:r>
              <a:rPr kumimoji="1" lang="zh-CN" altLang="en-US" dirty="0">
                <a:solidFill>
                  <a:srgbClr val="C00000"/>
                </a:solidFill>
              </a:rPr>
              <a:t> </a:t>
            </a:r>
            <a:r>
              <a:rPr kumimoji="1" lang="en-US" altLang="zh-CN" dirty="0">
                <a:solidFill>
                  <a:srgbClr val="C00000"/>
                </a:solidFill>
              </a:rPr>
              <a:t>the</a:t>
            </a:r>
            <a:r>
              <a:rPr kumimoji="1" lang="zh-CN" altLang="en-US" dirty="0">
                <a:solidFill>
                  <a:srgbClr val="C00000"/>
                </a:solidFill>
              </a:rPr>
              <a:t> </a:t>
            </a:r>
            <a:r>
              <a:rPr kumimoji="1" lang="en-US" altLang="zh-CN" dirty="0">
                <a:solidFill>
                  <a:srgbClr val="C00000"/>
                </a:solidFill>
              </a:rPr>
              <a:t>title</a:t>
            </a:r>
            <a:r>
              <a:rPr kumimoji="1" lang="zh-CN" altLang="en-US" dirty="0">
                <a:solidFill>
                  <a:srgbClr val="C00000"/>
                </a:solidFill>
              </a:rPr>
              <a:t> </a:t>
            </a:r>
            <a:r>
              <a:rPr kumimoji="1" lang="en-US" altLang="zh-CN" dirty="0">
                <a:solidFill>
                  <a:srgbClr val="C00000"/>
                </a:solidFill>
              </a:rPr>
              <a:t>&lt;title&gt;this</a:t>
            </a:r>
            <a:r>
              <a:rPr kumimoji="1" lang="zh-CN" altLang="en-US" dirty="0">
                <a:solidFill>
                  <a:srgbClr val="C00000"/>
                </a:solidFill>
              </a:rPr>
              <a:t> </a:t>
            </a:r>
            <a:r>
              <a:rPr kumimoji="1" lang="en-US" altLang="zh-CN" dirty="0">
                <a:solidFill>
                  <a:srgbClr val="C00000"/>
                </a:solidFill>
              </a:rPr>
              <a:t>is</a:t>
            </a:r>
            <a:r>
              <a:rPr kumimoji="1" lang="zh-CN" altLang="en-US" dirty="0">
                <a:solidFill>
                  <a:srgbClr val="C00000"/>
                </a:solidFill>
              </a:rPr>
              <a:t> </a:t>
            </a:r>
            <a:r>
              <a:rPr kumimoji="1" lang="en-US" altLang="zh-CN" dirty="0">
                <a:solidFill>
                  <a:srgbClr val="C00000"/>
                </a:solidFill>
              </a:rPr>
              <a:t>title&lt;/title&gt;</a:t>
            </a:r>
            <a:r>
              <a:rPr kumimoji="1" lang="zh-CN" altLang="en-US" dirty="0">
                <a:solidFill>
                  <a:srgbClr val="C00000"/>
                </a:solidFill>
              </a:rPr>
              <a:t> </a:t>
            </a:r>
            <a:r>
              <a:rPr kumimoji="1" lang="en-US" altLang="zh-CN" dirty="0">
                <a:solidFill>
                  <a:srgbClr val="C00000"/>
                </a:solidFill>
              </a:rPr>
              <a:t>and</a:t>
            </a:r>
            <a:r>
              <a:rPr kumimoji="1" lang="zh-CN" altLang="en-US" dirty="0">
                <a:solidFill>
                  <a:srgbClr val="C00000"/>
                </a:solidFill>
              </a:rPr>
              <a:t> </a:t>
            </a:r>
            <a:r>
              <a:rPr kumimoji="1" lang="en-US" altLang="zh-CN" dirty="0">
                <a:solidFill>
                  <a:srgbClr val="C00000"/>
                </a:solidFill>
              </a:rPr>
              <a:t>other</a:t>
            </a:r>
            <a:r>
              <a:rPr kumimoji="1" lang="zh-CN" altLang="en-US" dirty="0">
                <a:solidFill>
                  <a:srgbClr val="C00000"/>
                </a:solidFill>
              </a:rPr>
              <a:t> </a:t>
            </a:r>
            <a:r>
              <a:rPr kumimoji="1" lang="en-US" altLang="zh-CN" dirty="0">
                <a:solidFill>
                  <a:srgbClr val="C00000"/>
                </a:solidFill>
              </a:rPr>
              <a:t>content”</a:t>
            </a:r>
            <a:r>
              <a:rPr kumimoji="1" lang="zh-CN" altLang="en-US" dirty="0">
                <a:solidFill>
                  <a:srgbClr val="C00000"/>
                </a:solidFill>
              </a:rPr>
              <a:t>，</a:t>
            </a:r>
            <a:endParaRPr kumimoji="1" lang="en-US" altLang="zh-CN" dirty="0">
              <a:solidFill>
                <a:srgbClr val="C00000"/>
              </a:solidFill>
            </a:endParaRPr>
          </a:p>
          <a:p>
            <a:r>
              <a:rPr kumimoji="1" lang="zh-CN" altLang="en-US" dirty="0">
                <a:solidFill>
                  <a:srgbClr val="C00000"/>
                </a:solidFill>
              </a:rPr>
              <a:t>要抽取出标题正文，正则表达式为：</a:t>
            </a:r>
            <a:endParaRPr kumimoji="1" lang="en-US" altLang="zh-CN" dirty="0">
              <a:solidFill>
                <a:srgbClr val="C00000"/>
              </a:solidFill>
            </a:endParaRPr>
          </a:p>
          <a:p>
            <a:endParaRPr kumimoji="1" lang="en-US" altLang="zh-CN" dirty="0">
              <a:solidFill>
                <a:srgbClr val="C00000"/>
              </a:solidFill>
            </a:endParaRPr>
          </a:p>
          <a:p>
            <a:r>
              <a:rPr kumimoji="1" lang="en-US" altLang="zh-CN" dirty="0">
                <a:solidFill>
                  <a:srgbClr val="C00000"/>
                </a:solidFill>
              </a:rPr>
              <a:t>A:</a:t>
            </a:r>
            <a:r>
              <a:rPr kumimoji="1" lang="zh-CN" altLang="en-US" dirty="0">
                <a:solidFill>
                  <a:srgbClr val="C00000"/>
                </a:solidFill>
              </a:rPr>
              <a:t> </a:t>
            </a:r>
            <a:r>
              <a:rPr kumimoji="1" lang="en-US" altLang="zh-CN" dirty="0">
                <a:solidFill>
                  <a:srgbClr val="C00000"/>
                </a:solidFill>
              </a:rPr>
              <a:t>r’&lt;title&gt;(.</a:t>
            </a:r>
            <a:r>
              <a:rPr kumimoji="1" lang="zh-CN" altLang="en-US" dirty="0">
                <a:solidFill>
                  <a:srgbClr val="C00000"/>
                </a:solidFill>
              </a:rPr>
              <a:t>*</a:t>
            </a:r>
            <a:r>
              <a:rPr kumimoji="1" lang="en-US" altLang="zh-CN" dirty="0">
                <a:solidFill>
                  <a:srgbClr val="C00000"/>
                </a:solidFill>
              </a:rPr>
              <a:t>?)&lt;/title&gt;’</a:t>
            </a:r>
          </a:p>
          <a:p>
            <a:r>
              <a:rPr kumimoji="1" lang="en-US" altLang="zh-CN" dirty="0">
                <a:solidFill>
                  <a:srgbClr val="C00000"/>
                </a:solidFill>
              </a:rPr>
              <a:t>B:</a:t>
            </a:r>
            <a:r>
              <a:rPr kumimoji="1" lang="zh-CN" altLang="en-US" dirty="0">
                <a:solidFill>
                  <a:srgbClr val="C00000"/>
                </a:solidFill>
              </a:rPr>
              <a:t> </a:t>
            </a:r>
            <a:r>
              <a:rPr kumimoji="1" lang="en-US" altLang="zh-CN" dirty="0">
                <a:solidFill>
                  <a:srgbClr val="C00000"/>
                </a:solidFill>
              </a:rPr>
              <a:t>r’(&lt;title&gt;.</a:t>
            </a:r>
            <a:r>
              <a:rPr kumimoji="1" lang="zh-CN" altLang="en-US" dirty="0">
                <a:solidFill>
                  <a:srgbClr val="C00000"/>
                </a:solidFill>
              </a:rPr>
              <a:t>*</a:t>
            </a:r>
            <a:r>
              <a:rPr kumimoji="1" lang="en-US" altLang="zh-CN" dirty="0">
                <a:solidFill>
                  <a:srgbClr val="C00000"/>
                </a:solidFill>
              </a:rPr>
              <a:t>?&lt;/title&gt;)’</a:t>
            </a:r>
          </a:p>
        </p:txBody>
      </p:sp>
      <p:sp>
        <p:nvSpPr>
          <p:cNvPr id="8" name="Rectangle 7"/>
          <p:cNvSpPr/>
          <p:nvPr/>
        </p:nvSpPr>
        <p:spPr>
          <a:xfrm>
            <a:off x="6995697" y="951353"/>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互联网的诞生</a:t>
            </a:r>
            <a:endParaRPr lang="en-US" dirty="0"/>
          </a:p>
        </p:txBody>
      </p:sp>
      <p:sp>
        <p:nvSpPr>
          <p:cNvPr id="3" name="Content Placeholder 2"/>
          <p:cNvSpPr>
            <a:spLocks noGrp="1"/>
          </p:cNvSpPr>
          <p:nvPr>
            <p:ph idx="1"/>
          </p:nvPr>
        </p:nvSpPr>
        <p:spPr/>
        <p:txBody>
          <a:bodyPr/>
          <a:lstStyle/>
          <a:p>
            <a:r>
              <a:rPr lang="zh-CN" altLang="en-US" dirty="0"/>
              <a:t>另一个推动 </a:t>
            </a:r>
            <a:r>
              <a:rPr lang="en-US" altLang="zh-CN" dirty="0"/>
              <a:t>internet</a:t>
            </a:r>
            <a:r>
              <a:rPr lang="zh-CN" altLang="en-US" dirty="0"/>
              <a:t>发展的广域网是</a:t>
            </a:r>
            <a:r>
              <a:rPr lang="en-US" altLang="zh-CN" dirty="0"/>
              <a:t>NSF</a:t>
            </a:r>
            <a:r>
              <a:rPr lang="zh-CN" altLang="en-US" dirty="0"/>
              <a:t>网， 它最初是由美国国家科学基金会资助建设的， 目的是连接全美的</a:t>
            </a:r>
            <a:r>
              <a:rPr lang="en-US" altLang="zh-CN" dirty="0"/>
              <a:t>5</a:t>
            </a:r>
            <a:r>
              <a:rPr lang="zh-CN" altLang="en-US" dirty="0"/>
              <a:t>个超级计算机中心，供</a:t>
            </a:r>
            <a:r>
              <a:rPr lang="en-US" altLang="zh-CN" dirty="0"/>
              <a:t>100 </a:t>
            </a:r>
            <a:r>
              <a:rPr lang="zh-CN" altLang="en-US" dirty="0"/>
              <a:t>多所美国大学共享它们的资源。</a:t>
            </a:r>
            <a:r>
              <a:rPr lang="en-US" altLang="zh-CN" dirty="0"/>
              <a:t>NSF</a:t>
            </a:r>
            <a:r>
              <a:rPr lang="zh-CN" altLang="en-US" dirty="0"/>
              <a:t>网也采用 </a:t>
            </a:r>
            <a:r>
              <a:rPr lang="en-US" altLang="zh-CN" dirty="0"/>
              <a:t>TCP/IP</a:t>
            </a:r>
            <a:r>
              <a:rPr lang="zh-CN" altLang="en-US" dirty="0"/>
              <a:t>协议，且与</a:t>
            </a:r>
            <a:r>
              <a:rPr lang="en-US" altLang="zh-CN" dirty="0"/>
              <a:t>internet </a:t>
            </a:r>
            <a:r>
              <a:rPr lang="zh-CN" altLang="en-US" dirty="0"/>
              <a:t>相连。</a:t>
            </a:r>
            <a:endParaRPr lang="en-US" altLang="zh-CN" dirty="0"/>
          </a:p>
          <a:p>
            <a:r>
              <a:rPr lang="en-US" altLang="zh-CN" dirty="0"/>
              <a:t>ARPA</a:t>
            </a:r>
            <a:r>
              <a:rPr lang="zh-CN" altLang="en-US" dirty="0"/>
              <a:t>网和</a:t>
            </a:r>
            <a:r>
              <a:rPr lang="en-US" altLang="zh-CN" dirty="0"/>
              <a:t>NSF</a:t>
            </a:r>
            <a:r>
              <a:rPr lang="zh-CN" altLang="en-US" dirty="0"/>
              <a:t>网最初都是为科研服务的，其 主要目的为用户提供共享大型主机的宝贵资源。 随着接入主机数量的增加，越来越多的人把 </a:t>
            </a:r>
            <a:r>
              <a:rPr lang="en-US" altLang="zh-CN" dirty="0"/>
              <a:t>internet</a:t>
            </a:r>
            <a:r>
              <a:rPr lang="zh-CN" altLang="en-US" dirty="0"/>
              <a:t>作为通信和交流的工具。一些公司还 陆续在</a:t>
            </a:r>
            <a:r>
              <a:rPr lang="en-US" altLang="zh-CN" dirty="0"/>
              <a:t>internet</a:t>
            </a:r>
            <a:r>
              <a:rPr lang="zh-CN" altLang="en-US" dirty="0"/>
              <a:t>上开展了商业活动。</a:t>
            </a:r>
            <a:r>
              <a:rPr lang="zh-CN" altLang="en-US" dirty="0">
                <a:solidFill>
                  <a:srgbClr val="C00000"/>
                </a:solidFill>
              </a:rPr>
              <a:t>随着 </a:t>
            </a:r>
            <a:r>
              <a:rPr lang="en-US" altLang="zh-CN" dirty="0">
                <a:solidFill>
                  <a:srgbClr val="C00000"/>
                </a:solidFill>
              </a:rPr>
              <a:t>internet</a:t>
            </a:r>
            <a:r>
              <a:rPr lang="zh-CN" altLang="en-US" dirty="0">
                <a:solidFill>
                  <a:srgbClr val="C00000"/>
                </a:solidFill>
              </a:rPr>
              <a:t>的商业化</a:t>
            </a:r>
            <a:r>
              <a:rPr lang="zh-CN" altLang="en-US" dirty="0"/>
              <a:t>，其在通信、信息检索、客 户服务等方面的巨大潜力被挖掘出来，使 </a:t>
            </a:r>
            <a:r>
              <a:rPr lang="en-US" altLang="zh-CN" dirty="0"/>
              <a:t>internet</a:t>
            </a:r>
            <a:r>
              <a:rPr lang="zh-CN" altLang="en-US" dirty="0"/>
              <a:t>有了质的飞跃，并最终走向全球</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HTML</a:t>
            </a:r>
            <a:r>
              <a:rPr kumimoji="1" lang="zh-CN" altLang="en-US" dirty="0"/>
              <a:t>中基本内容抽取</a:t>
            </a:r>
          </a:p>
        </p:txBody>
      </p:sp>
      <p:sp>
        <p:nvSpPr>
          <p:cNvPr id="3" name="内容占位符 2"/>
          <p:cNvSpPr>
            <a:spLocks noGrp="1"/>
          </p:cNvSpPr>
          <p:nvPr>
            <p:ph idx="1"/>
          </p:nvPr>
        </p:nvSpPr>
        <p:spPr/>
        <p:txBody>
          <a:bodyPr>
            <a:normAutofit/>
          </a:bodyPr>
          <a:lstStyle/>
          <a:p>
            <a:r>
              <a:rPr lang="en-US" altLang="zh-CN" dirty="0"/>
              <a:t>HTML</a:t>
            </a:r>
            <a:r>
              <a:rPr lang="zh-CN" altLang="en-US" dirty="0"/>
              <a:t>文件中的链接</a:t>
            </a:r>
            <a:endParaRPr lang="en-US" altLang="zh-CN" dirty="0"/>
          </a:p>
          <a:p>
            <a:pPr marL="457200" lvl="1" indent="0">
              <a:buNone/>
            </a:pPr>
            <a:r>
              <a:rPr lang="en-US" altLang="zh-CN" sz="1400" dirty="0">
                <a:solidFill>
                  <a:srgbClr val="00B050"/>
                </a:solidFill>
              </a:rPr>
              <a:t>&lt;a </a:t>
            </a:r>
            <a:r>
              <a:rPr lang="en-US" altLang="zh-CN" sz="1400" dirty="0" err="1">
                <a:solidFill>
                  <a:srgbClr val="00B050"/>
                </a:solidFill>
              </a:rPr>
              <a:t>href</a:t>
            </a:r>
            <a:r>
              <a:rPr lang="zh-CN" altLang="en-US" sz="1400" dirty="0">
                <a:solidFill>
                  <a:srgbClr val="00B050"/>
                </a:solidFill>
              </a:rPr>
              <a:t> </a:t>
            </a:r>
            <a:r>
              <a:rPr lang="en-US" altLang="zh-CN" sz="1400" dirty="0">
                <a:solidFill>
                  <a:srgbClr val="00B050"/>
                </a:solidFill>
              </a:rPr>
              <a:t>=“https://</a:t>
            </a:r>
            <a:r>
              <a:rPr lang="en-US" altLang="zh-CN" sz="1400" dirty="0" err="1">
                <a:solidFill>
                  <a:srgbClr val="00B050"/>
                </a:solidFill>
              </a:rPr>
              <a:t>www.URL.com</a:t>
            </a:r>
            <a:r>
              <a:rPr lang="en-US" altLang="zh-CN" sz="1400" dirty="0">
                <a:solidFill>
                  <a:srgbClr val="00B050"/>
                </a:solidFill>
              </a:rPr>
              <a:t>/”&gt;</a:t>
            </a:r>
            <a:r>
              <a:rPr lang="zh-CN" altLang="en-US" sz="1400" dirty="0">
                <a:solidFill>
                  <a:srgbClr val="00B050"/>
                </a:solidFill>
              </a:rPr>
              <a:t>锚文本</a:t>
            </a:r>
            <a:r>
              <a:rPr lang="en-US" altLang="zh-CN" sz="1400" dirty="0">
                <a:solidFill>
                  <a:srgbClr val="00B050"/>
                </a:solidFill>
              </a:rPr>
              <a:t>&lt;/a&gt;</a:t>
            </a:r>
          </a:p>
          <a:p>
            <a:pPr lvl="1"/>
            <a:r>
              <a:rPr lang="zh-CN" altLang="en-US" dirty="0"/>
              <a:t>获取锚文本</a:t>
            </a:r>
            <a:endParaRPr lang="en-US" altLang="zh-CN" dirty="0"/>
          </a:p>
          <a:p>
            <a:pPr marL="800100" lvl="2" indent="0">
              <a:buNone/>
            </a:pPr>
            <a:r>
              <a:rPr lang="en-US" altLang="zh-CN" sz="1000" dirty="0"/>
              <a:t>res = </a:t>
            </a:r>
            <a:r>
              <a:rPr lang="en-US" altLang="zh-CN" sz="1000" dirty="0">
                <a:solidFill>
                  <a:srgbClr val="C00000"/>
                </a:solidFill>
              </a:rPr>
              <a:t>r'&lt;a .*?&gt;(.*?)&lt;/a&gt;’</a:t>
            </a:r>
          </a:p>
          <a:p>
            <a:pPr marL="800100" lvl="2" indent="0">
              <a:buNone/>
            </a:pPr>
            <a:r>
              <a:rPr lang="en-US" altLang="zh-CN" sz="1000" dirty="0"/>
              <a:t>anchor =  </a:t>
            </a:r>
            <a:r>
              <a:rPr lang="en-US" altLang="zh-CN" sz="1000" dirty="0" err="1"/>
              <a:t>re.findall</a:t>
            </a:r>
            <a:r>
              <a:rPr lang="en-US" altLang="zh-CN" sz="1000" dirty="0"/>
              <a:t>(res, content, </a:t>
            </a:r>
            <a:r>
              <a:rPr lang="en-US" altLang="zh-CN" sz="1000" dirty="0" err="1"/>
              <a:t>re.S|re.M</a:t>
            </a:r>
            <a:r>
              <a:rPr lang="en-US" altLang="zh-CN" sz="1000" dirty="0"/>
              <a:t>)</a:t>
            </a:r>
          </a:p>
          <a:p>
            <a:pPr marL="800100" lvl="2" indent="0">
              <a:buNone/>
            </a:pPr>
            <a:r>
              <a:rPr lang="en-US" altLang="zh-CN" sz="1000" dirty="0"/>
              <a:t>for value in anchor:</a:t>
            </a:r>
          </a:p>
          <a:p>
            <a:pPr marL="800100" lvl="2" indent="0">
              <a:buNone/>
            </a:pPr>
            <a:r>
              <a:rPr lang="en-US" altLang="zh-CN" sz="1000" dirty="0"/>
              <a:t>	print value</a:t>
            </a:r>
          </a:p>
          <a:p>
            <a:pPr lvl="1"/>
            <a:r>
              <a:rPr lang="zh-CN" altLang="en-US" dirty="0"/>
              <a:t>获取完整链接部分</a:t>
            </a:r>
            <a:endParaRPr lang="en-US" altLang="zh-CN" dirty="0"/>
          </a:p>
          <a:p>
            <a:pPr marL="857250" lvl="2" indent="0">
              <a:spcAft>
                <a:spcPts val="600"/>
              </a:spcAft>
              <a:buNone/>
            </a:pPr>
            <a:r>
              <a:rPr lang="en-US" altLang="zh-CN" sz="1200" dirty="0" err="1"/>
              <a:t>urls</a:t>
            </a:r>
            <a:r>
              <a:rPr lang="en-US" altLang="zh-CN" sz="1200" dirty="0"/>
              <a:t>=</a:t>
            </a:r>
            <a:r>
              <a:rPr lang="en-US" altLang="zh-CN" sz="1200" dirty="0" err="1"/>
              <a:t>re.findall</a:t>
            </a:r>
            <a:r>
              <a:rPr lang="en-US" altLang="zh-CN" sz="1200" dirty="0"/>
              <a:t>(</a:t>
            </a:r>
            <a:r>
              <a:rPr lang="en-US" altLang="zh-CN" sz="1200" dirty="0">
                <a:solidFill>
                  <a:srgbClr val="C00000"/>
                </a:solidFill>
              </a:rPr>
              <a:t>r‘&lt;a.*?</a:t>
            </a:r>
            <a:r>
              <a:rPr lang="en-US" altLang="zh-CN" sz="1200" dirty="0" err="1">
                <a:solidFill>
                  <a:srgbClr val="C00000"/>
                </a:solidFill>
              </a:rPr>
              <a:t>href</a:t>
            </a:r>
            <a:r>
              <a:rPr lang="en-US" altLang="zh-CN" sz="1200" dirty="0">
                <a:solidFill>
                  <a:srgbClr val="C00000"/>
                </a:solidFill>
              </a:rPr>
              <a:t>=(.*?)&gt;.</a:t>
            </a:r>
            <a:r>
              <a:rPr lang="zh-CN" altLang="en-US" sz="1200" dirty="0">
                <a:solidFill>
                  <a:srgbClr val="C00000"/>
                </a:solidFill>
              </a:rPr>
              <a:t>*</a:t>
            </a:r>
            <a:r>
              <a:rPr lang="en-US" altLang="zh-CN" sz="1200" dirty="0">
                <a:solidFill>
                  <a:srgbClr val="C00000"/>
                </a:solidFill>
              </a:rPr>
              <a:t>?&lt;\/a&gt;'</a:t>
            </a:r>
            <a:r>
              <a:rPr lang="en-US" altLang="zh-CN" sz="1200" dirty="0"/>
              <a:t>, content, </a:t>
            </a:r>
            <a:r>
              <a:rPr lang="en-US" altLang="zh-CN" sz="1200" dirty="0" err="1"/>
              <a:t>re.I|re.S|re.M</a:t>
            </a:r>
            <a:r>
              <a:rPr lang="en-US" altLang="zh-CN" sz="1200" dirty="0"/>
              <a:t>)</a:t>
            </a:r>
            <a:endParaRPr kumimoji="1" lang="en-US" altLang="zh-CN" dirty="0"/>
          </a:p>
          <a:p>
            <a:r>
              <a:rPr kumimoji="1" lang="zh-CN" altLang="en-US" dirty="0"/>
              <a:t>去除所有</a:t>
            </a:r>
            <a:r>
              <a:rPr kumimoji="1" lang="en-US" altLang="zh-CN" dirty="0"/>
              <a:t>HTML</a:t>
            </a:r>
            <a:r>
              <a:rPr kumimoji="1" lang="zh-CN" altLang="en-US" dirty="0"/>
              <a:t>标签</a:t>
            </a:r>
            <a:endParaRPr kumimoji="1" lang="en-US" altLang="zh-CN" dirty="0"/>
          </a:p>
          <a:p>
            <a:pPr marL="400050" lvl="1" indent="0">
              <a:buNone/>
            </a:pPr>
            <a:r>
              <a:rPr kumimoji="1" lang="en-US" altLang="zh-CN" sz="1400" dirty="0" err="1"/>
              <a:t>reg</a:t>
            </a:r>
            <a:r>
              <a:rPr kumimoji="1" lang="en-US" altLang="zh-CN" sz="1400" dirty="0"/>
              <a:t> = </a:t>
            </a:r>
            <a:r>
              <a:rPr kumimoji="1" lang="en-US" altLang="zh-CN" sz="1400" dirty="0" err="1"/>
              <a:t>re.compile</a:t>
            </a:r>
            <a:r>
              <a:rPr kumimoji="1" lang="en-US" altLang="zh-CN" sz="1400" dirty="0"/>
              <a:t>(</a:t>
            </a:r>
            <a:r>
              <a:rPr kumimoji="1" lang="en-US" altLang="zh-CN" sz="1400" dirty="0">
                <a:solidFill>
                  <a:srgbClr val="C00000"/>
                </a:solidFill>
              </a:rPr>
              <a:t>'&lt;[^&gt;]*&gt;'</a:t>
            </a:r>
            <a:r>
              <a:rPr kumimoji="1" lang="en-US" altLang="zh-CN" sz="1400" dirty="0"/>
              <a:t>)</a:t>
            </a:r>
          </a:p>
          <a:p>
            <a:pPr marL="400050" lvl="1" indent="0">
              <a:buNone/>
            </a:pPr>
            <a:r>
              <a:rPr kumimoji="1" lang="en-US" altLang="zh-CN" sz="1400" dirty="0" err="1"/>
              <a:t>reg.sub</a:t>
            </a:r>
            <a:r>
              <a:rPr kumimoji="1" lang="en-US" altLang="zh-CN" sz="1400" dirty="0"/>
              <a:t>('',html)</a:t>
            </a:r>
          </a:p>
          <a:p>
            <a:pPr marL="0" indent="0">
              <a:buNone/>
            </a:pPr>
            <a:endParaRPr kumimoji="1" lang="zh-CN" altLang="en-US" dirty="0"/>
          </a:p>
        </p:txBody>
      </p:sp>
      <p:pic>
        <p:nvPicPr>
          <p:cNvPr id="4" name="图片 3"/>
          <p:cNvPicPr>
            <a:picLocks noChangeAspect="1"/>
          </p:cNvPicPr>
          <p:nvPr/>
        </p:nvPicPr>
        <p:blipFill>
          <a:blip r:embed="rId2"/>
          <a:stretch>
            <a:fillRect/>
          </a:stretch>
        </p:blipFill>
        <p:spPr>
          <a:xfrm>
            <a:off x="4064327" y="1630754"/>
            <a:ext cx="5079673" cy="768815"/>
          </a:xfrm>
          <a:prstGeom prst="rect">
            <a:avLst/>
          </a:prstGeom>
        </p:spPr>
      </p:pic>
      <p:pic>
        <p:nvPicPr>
          <p:cNvPr id="5" name="图片 4"/>
          <p:cNvPicPr>
            <a:picLocks noChangeAspect="1"/>
          </p:cNvPicPr>
          <p:nvPr/>
        </p:nvPicPr>
        <p:blipFill>
          <a:blip r:embed="rId3"/>
          <a:stretch>
            <a:fillRect/>
          </a:stretch>
        </p:blipFill>
        <p:spPr>
          <a:xfrm>
            <a:off x="3835727" y="3171294"/>
            <a:ext cx="5079673" cy="813130"/>
          </a:xfrm>
          <a:prstGeom prst="rect">
            <a:avLst/>
          </a:prstGeom>
        </p:spPr>
      </p:pic>
      <p:pic>
        <p:nvPicPr>
          <p:cNvPr id="6" name="图片 5"/>
          <p:cNvPicPr>
            <a:picLocks noChangeAspect="1"/>
          </p:cNvPicPr>
          <p:nvPr/>
        </p:nvPicPr>
        <p:blipFill>
          <a:blip r:embed="rId4"/>
          <a:stretch>
            <a:fillRect/>
          </a:stretch>
        </p:blipFill>
        <p:spPr>
          <a:xfrm>
            <a:off x="3835727" y="4062403"/>
            <a:ext cx="3822757" cy="897903"/>
          </a:xfrm>
          <a:prstGeom prst="rect">
            <a:avLst/>
          </a:prstGeom>
        </p:spPr>
      </p:pic>
      <p:sp>
        <p:nvSpPr>
          <p:cNvPr id="7" name="Rectangle 6"/>
          <p:cNvSpPr/>
          <p:nvPr/>
        </p:nvSpPr>
        <p:spPr>
          <a:xfrm>
            <a:off x="1007589" y="4169518"/>
            <a:ext cx="2656129" cy="646331"/>
          </a:xfrm>
          <a:prstGeom prst="rect">
            <a:avLst/>
          </a:prstGeom>
        </p:spPr>
        <p:txBody>
          <a:bodyPr wrap="square">
            <a:spAutoFit/>
          </a:bodyPr>
          <a:lstStyle/>
          <a:p>
            <a:r>
              <a:rPr kumimoji="1" lang="en-US" altLang="zh-CN" dirty="0">
                <a:solidFill>
                  <a:srgbClr val="C00000"/>
                </a:solidFill>
              </a:rPr>
              <a:t>A:</a:t>
            </a:r>
            <a:r>
              <a:rPr kumimoji="1" lang="zh-CN" altLang="en-US" dirty="0">
                <a:solidFill>
                  <a:srgbClr val="C00000"/>
                </a:solidFill>
              </a:rPr>
              <a:t> </a:t>
            </a:r>
            <a:r>
              <a:rPr kumimoji="1" lang="en-US" altLang="zh-CN" dirty="0">
                <a:solidFill>
                  <a:srgbClr val="C00000"/>
                </a:solidFill>
              </a:rPr>
              <a:t>r'&lt;[^&gt;]*&gt;’</a:t>
            </a:r>
          </a:p>
          <a:p>
            <a:r>
              <a:rPr kumimoji="1" lang="en-US" altLang="zh-CN" dirty="0">
                <a:solidFill>
                  <a:srgbClr val="C00000"/>
                </a:solidFill>
              </a:rPr>
              <a:t>B:</a:t>
            </a:r>
            <a:r>
              <a:rPr kumimoji="1" lang="zh-CN" altLang="en-US" dirty="0">
                <a:solidFill>
                  <a:srgbClr val="C00000"/>
                </a:solidFill>
              </a:rPr>
              <a:t> </a:t>
            </a:r>
            <a:r>
              <a:rPr kumimoji="1" lang="en-US" altLang="zh-CN" dirty="0">
                <a:solidFill>
                  <a:srgbClr val="C00000"/>
                </a:solidFill>
              </a:rPr>
              <a:t>r‘&lt;.*&gt;'</a:t>
            </a:r>
          </a:p>
        </p:txBody>
      </p:sp>
      <p:sp>
        <p:nvSpPr>
          <p:cNvPr id="8" name="Rectangle 7"/>
          <p:cNvSpPr/>
          <p:nvPr/>
        </p:nvSpPr>
        <p:spPr>
          <a:xfrm>
            <a:off x="457200" y="4171374"/>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HTML</a:t>
            </a:r>
            <a:r>
              <a:rPr kumimoji="1" lang="zh-CN" altLang="en-US" dirty="0"/>
              <a:t>表格</a:t>
            </a:r>
          </a:p>
        </p:txBody>
      </p:sp>
      <p:sp>
        <p:nvSpPr>
          <p:cNvPr id="3" name="内容占位符 2"/>
          <p:cNvSpPr>
            <a:spLocks noGrp="1"/>
          </p:cNvSpPr>
          <p:nvPr>
            <p:ph idx="1"/>
          </p:nvPr>
        </p:nvSpPr>
        <p:spPr>
          <a:xfrm>
            <a:off x="457200" y="819150"/>
            <a:ext cx="4098324" cy="3937000"/>
          </a:xfrm>
        </p:spPr>
        <p:txBody>
          <a:bodyPr>
            <a:normAutofit/>
          </a:bodyPr>
          <a:lstStyle/>
          <a:p>
            <a:r>
              <a:rPr kumimoji="1" lang="en-US" altLang="zh-CN" sz="1600" dirty="0"/>
              <a:t>HTML</a:t>
            </a:r>
            <a:r>
              <a:rPr kumimoji="1" lang="zh-CN" altLang="en-US" sz="1600" dirty="0"/>
              <a:t>表格标签</a:t>
            </a:r>
            <a:endParaRPr kumimoji="1" lang="en-US" altLang="zh-CN" sz="1600" dirty="0"/>
          </a:p>
          <a:p>
            <a:pPr marL="0" indent="0">
              <a:buNone/>
            </a:pPr>
            <a:r>
              <a:rPr kumimoji="1" lang="en-US" altLang="zh-CN" sz="1400" dirty="0"/>
              <a:t>&lt;table&gt;</a:t>
            </a:r>
            <a:r>
              <a:rPr kumimoji="1" lang="zh-CN" altLang="en-US" sz="1400" dirty="0"/>
              <a:t>：表格开始</a:t>
            </a:r>
            <a:endParaRPr kumimoji="1" lang="en-US" altLang="zh-CN" sz="1400" dirty="0"/>
          </a:p>
          <a:p>
            <a:pPr marL="0" indent="0">
              <a:buNone/>
            </a:pPr>
            <a:r>
              <a:rPr kumimoji="1" lang="en-US" altLang="zh-CN" sz="1400" dirty="0"/>
              <a:t>&lt;</a:t>
            </a:r>
            <a:r>
              <a:rPr kumimoji="1" lang="en-US" altLang="zh-CN" sz="1400" dirty="0" err="1"/>
              <a:t>tr</a:t>
            </a:r>
            <a:r>
              <a:rPr kumimoji="1" lang="en-US" altLang="zh-CN" sz="1400" dirty="0"/>
              <a:t>&gt;</a:t>
            </a:r>
            <a:r>
              <a:rPr kumimoji="1" lang="zh-CN" altLang="en-US" sz="1400" dirty="0"/>
              <a:t>：行开始</a:t>
            </a:r>
            <a:endParaRPr kumimoji="1" lang="en-US" altLang="zh-CN" sz="1400" dirty="0"/>
          </a:p>
          <a:p>
            <a:pPr marL="0" indent="0">
              <a:buNone/>
            </a:pPr>
            <a:r>
              <a:rPr kumimoji="1" lang="en-US" altLang="zh-CN" sz="1400" dirty="0"/>
              <a:t>&lt;/</a:t>
            </a:r>
            <a:r>
              <a:rPr kumimoji="1" lang="en-US" altLang="zh-CN" sz="1400" dirty="0" err="1"/>
              <a:t>tr</a:t>
            </a:r>
            <a:r>
              <a:rPr kumimoji="1" lang="en-US" altLang="zh-CN" sz="1400" dirty="0"/>
              <a:t>&gt;</a:t>
            </a:r>
            <a:r>
              <a:rPr kumimoji="1" lang="zh-CN" altLang="en-US" sz="1400" dirty="0"/>
              <a:t>：行结束 </a:t>
            </a:r>
            <a:endParaRPr kumimoji="1" lang="en-US" altLang="zh-CN" sz="1400" dirty="0"/>
          </a:p>
          <a:p>
            <a:pPr marL="0" indent="0">
              <a:buNone/>
            </a:pPr>
            <a:r>
              <a:rPr kumimoji="1" lang="en-US" altLang="zh-CN" sz="1400" dirty="0"/>
              <a:t>&lt;td&gt;</a:t>
            </a:r>
            <a:r>
              <a:rPr kumimoji="1" lang="zh-CN" altLang="en-US" sz="1400" dirty="0"/>
              <a:t>：单元格开始</a:t>
            </a:r>
            <a:endParaRPr kumimoji="1" lang="en-US" altLang="zh-CN" sz="1400" dirty="0"/>
          </a:p>
          <a:p>
            <a:pPr marL="0" indent="0">
              <a:buNone/>
            </a:pPr>
            <a:r>
              <a:rPr kumimoji="1" lang="en-US" altLang="zh-CN" sz="1400" dirty="0"/>
              <a:t>&lt;/td&gt;</a:t>
            </a:r>
            <a:r>
              <a:rPr kumimoji="1" lang="zh-CN" altLang="en-US" sz="1400" dirty="0"/>
              <a:t>：单元格结束</a:t>
            </a:r>
            <a:endParaRPr kumimoji="1" lang="en-US" altLang="zh-CN" sz="1400" dirty="0"/>
          </a:p>
          <a:p>
            <a:pPr marL="0" indent="0">
              <a:buNone/>
            </a:pPr>
            <a:r>
              <a:rPr kumimoji="1" lang="en-US" altLang="zh-CN" sz="1400" dirty="0"/>
              <a:t>&lt;/table&gt;</a:t>
            </a:r>
            <a:r>
              <a:rPr kumimoji="1" lang="zh-CN" altLang="en-US" sz="1400" dirty="0"/>
              <a:t>：表格结束</a:t>
            </a:r>
            <a:endParaRPr kumimoji="1" lang="en-US" altLang="zh-CN" sz="1400" dirty="0"/>
          </a:p>
          <a:p>
            <a:pPr marL="0" indent="0">
              <a:buNone/>
            </a:pPr>
            <a:endParaRPr kumimoji="1" lang="zh-CN" altLang="en-US" sz="1600" dirty="0"/>
          </a:p>
        </p:txBody>
      </p:sp>
      <p:pic>
        <p:nvPicPr>
          <p:cNvPr id="4" name="图片 3"/>
          <p:cNvPicPr>
            <a:picLocks noChangeAspect="1"/>
          </p:cNvPicPr>
          <p:nvPr/>
        </p:nvPicPr>
        <p:blipFill>
          <a:blip r:embed="rId3"/>
          <a:stretch>
            <a:fillRect/>
          </a:stretch>
        </p:blipFill>
        <p:spPr>
          <a:xfrm>
            <a:off x="5015186" y="1014119"/>
            <a:ext cx="3252514" cy="4026131"/>
          </a:xfrm>
          <a:prstGeom prst="rect">
            <a:avLst/>
          </a:prstGeom>
        </p:spPr>
      </p:pic>
      <p:pic>
        <p:nvPicPr>
          <p:cNvPr id="5" name="图片 4"/>
          <p:cNvPicPr>
            <a:picLocks noChangeAspect="1"/>
          </p:cNvPicPr>
          <p:nvPr/>
        </p:nvPicPr>
        <p:blipFill>
          <a:blip r:embed="rId4"/>
          <a:stretch>
            <a:fillRect/>
          </a:stretch>
        </p:blipFill>
        <p:spPr>
          <a:xfrm>
            <a:off x="445308" y="2705608"/>
            <a:ext cx="4110216" cy="22473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复杂的网页解析工具</a:t>
            </a:r>
            <a:endParaRPr lang="en-US" dirty="0"/>
          </a:p>
        </p:txBody>
      </p:sp>
      <p:sp>
        <p:nvSpPr>
          <p:cNvPr id="3" name="Content Placeholder 2"/>
          <p:cNvSpPr>
            <a:spLocks noGrp="1"/>
          </p:cNvSpPr>
          <p:nvPr>
            <p:ph idx="1"/>
          </p:nvPr>
        </p:nvSpPr>
        <p:spPr/>
        <p:txBody>
          <a:bodyPr/>
          <a:lstStyle/>
          <a:p>
            <a:r>
              <a:rPr lang="zh-CN" altLang="en-US" dirty="0"/>
              <a:t>解析网页（</a:t>
            </a:r>
            <a:r>
              <a:rPr lang="en-US" altLang="zh-CN" dirty="0"/>
              <a:t>Parsing</a:t>
            </a:r>
            <a:r>
              <a:rPr lang="zh-CN" altLang="en-US" dirty="0"/>
              <a:t>）</a:t>
            </a:r>
            <a:endParaRPr lang="en-US" altLang="zh-CN" dirty="0"/>
          </a:p>
          <a:p>
            <a:pPr lvl="1"/>
            <a:r>
              <a:rPr lang="zh-CN" altLang="en-US" dirty="0"/>
              <a:t>正则表达式解析 </a:t>
            </a:r>
            <a:r>
              <a:rPr lang="en-US" altLang="zh-CN" dirty="0"/>
              <a:t>re</a:t>
            </a:r>
          </a:p>
          <a:p>
            <a:pPr lvl="1"/>
            <a:r>
              <a:rPr lang="en-US" dirty="0"/>
              <a:t>Beautiful Soup</a:t>
            </a:r>
            <a:r>
              <a:rPr lang="zh-CN" altLang="en-US" dirty="0"/>
              <a:t> </a:t>
            </a:r>
            <a:r>
              <a:rPr lang="en-US" dirty="0"/>
              <a:t>(</a:t>
            </a:r>
            <a:r>
              <a:rPr lang="en-US" dirty="0">
                <a:hlinkClick r:id="rId2"/>
              </a:rPr>
              <a:t>https://www.crummy.com/software/BeautifulSoup/</a:t>
            </a:r>
            <a:r>
              <a:rPr lang="en-US" dirty="0"/>
              <a:t>)</a:t>
            </a:r>
          </a:p>
          <a:p>
            <a:pPr lvl="1"/>
            <a:r>
              <a:rPr lang="en-US" dirty="0" err="1"/>
              <a:t>lxml</a:t>
            </a:r>
            <a:r>
              <a:rPr lang="en-US" dirty="0"/>
              <a:t> (</a:t>
            </a:r>
            <a:r>
              <a:rPr lang="en-US" dirty="0">
                <a:hlinkClick r:id="rId3"/>
              </a:rPr>
              <a:t>http://lxml.de/</a:t>
            </a:r>
            <a:r>
              <a:rPr lang="en-US" dirty="0"/>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998" y="2493592"/>
            <a:ext cx="5840074" cy="1885378"/>
          </a:xfrm>
          <a:prstGeom prst="rect">
            <a:avLst/>
          </a:prstGeom>
        </p:spPr>
      </p:pic>
      <p:sp>
        <p:nvSpPr>
          <p:cNvPr id="5" name="Rectangle 4"/>
          <p:cNvSpPr/>
          <p:nvPr/>
        </p:nvSpPr>
        <p:spPr>
          <a:xfrm>
            <a:off x="82193" y="4386818"/>
            <a:ext cx="9061807"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阅读</a:t>
            </a:r>
            <a:r>
              <a:rPr lang="zh-CN" altLang="en-US" dirty="0"/>
              <a:t> </a:t>
            </a:r>
            <a:r>
              <a:rPr lang="en-US" dirty="0">
                <a:hlinkClick r:id="rId5"/>
              </a:rPr>
              <a:t>https://www.pythoncentral.io/python-beautiful-soup-example-yahoo-finance-scraper/</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kumimoji="1" lang="en-US" altLang="zh-CN" dirty="0"/>
              <a:t>Thanks!</a:t>
            </a:r>
            <a:endParaRPr kumimoji="1" lang="zh-CN" altLang="en-US" dirty="0"/>
          </a:p>
        </p:txBody>
      </p:sp>
      <p:sp>
        <p:nvSpPr>
          <p:cNvPr id="7" name="副标题 6"/>
          <p:cNvSpPr>
            <a:spLocks noGrp="1"/>
          </p:cNvSpPr>
          <p:nvPr>
            <p:ph type="subTitle" idx="1"/>
          </p:nvPr>
        </p:nvSpPr>
        <p:spPr/>
        <p:txBody>
          <a:bodyPr/>
          <a:lstStyle/>
          <a:p>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互联网的发展</a:t>
            </a:r>
            <a:endParaRPr lang="en-US" dirty="0"/>
          </a:p>
        </p:txBody>
      </p:sp>
      <p:sp>
        <p:nvSpPr>
          <p:cNvPr id="3" name="Content Placeholder 2"/>
          <p:cNvSpPr>
            <a:spLocks noGrp="1"/>
          </p:cNvSpPr>
          <p:nvPr>
            <p:ph idx="1"/>
          </p:nvPr>
        </p:nvSpPr>
        <p:spPr/>
        <p:txBody>
          <a:bodyPr/>
          <a:lstStyle/>
          <a:p>
            <a:r>
              <a:rPr lang="zh-CN" altLang="en-US" dirty="0"/>
              <a:t>互联网从</a:t>
            </a:r>
            <a:r>
              <a:rPr lang="en-US" altLang="zh-CN" dirty="0"/>
              <a:t>60</a:t>
            </a:r>
            <a:r>
              <a:rPr lang="zh-CN" altLang="en-US" dirty="0"/>
              <a:t>年代诞生后，并没有迅速流传 开来，很重要的原因是因为联接到</a:t>
            </a:r>
            <a:r>
              <a:rPr lang="en-US" altLang="zh-CN" dirty="0"/>
              <a:t>Internet </a:t>
            </a:r>
            <a:r>
              <a:rPr lang="zh-CN" altLang="en-US" dirty="0"/>
              <a:t>需要经过一系列复杂的操作，网络的权限 也很分明，而且网上内容的表现形式极端单调枯燥</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WWW</a:t>
            </a:r>
            <a:r>
              <a:rPr lang="zh-CN" altLang="en-US" dirty="0"/>
              <a:t> </a:t>
            </a:r>
            <a:r>
              <a:rPr lang="en-US" dirty="0"/>
              <a:t>(World Wide Web)</a:t>
            </a:r>
          </a:p>
        </p:txBody>
      </p:sp>
      <p:sp>
        <p:nvSpPr>
          <p:cNvPr id="3" name="Content Placeholder 2"/>
          <p:cNvSpPr>
            <a:spLocks noGrp="1"/>
          </p:cNvSpPr>
          <p:nvPr>
            <p:ph idx="1"/>
          </p:nvPr>
        </p:nvSpPr>
        <p:spPr>
          <a:xfrm>
            <a:off x="457199" y="819150"/>
            <a:ext cx="5368565" cy="3937000"/>
          </a:xfrm>
        </p:spPr>
        <p:txBody>
          <a:bodyPr>
            <a:noAutofit/>
          </a:bodyPr>
          <a:lstStyle/>
          <a:p>
            <a:r>
              <a:rPr lang="en-US" altLang="zh-CN" sz="1500" dirty="0"/>
              <a:t>1989</a:t>
            </a:r>
            <a:r>
              <a:rPr lang="zh-CN" altLang="en-US" sz="1500" dirty="0"/>
              <a:t>年，在普及互联网应用的历史上又一个重大 的事件发生了。</a:t>
            </a:r>
            <a:r>
              <a:rPr lang="en-US" altLang="zh-CN" sz="1500" dirty="0"/>
              <a:t>Tim Berners Lee</a:t>
            </a:r>
            <a:r>
              <a:rPr lang="zh-CN" altLang="en-US" sz="1500" dirty="0"/>
              <a:t>和其他在欧洲粒 子物理实验室的人，提出了一个分类互联网信息 的协议。这个协议，</a:t>
            </a:r>
            <a:r>
              <a:rPr lang="en-US" altLang="zh-CN" sz="1500" dirty="0"/>
              <a:t>1991</a:t>
            </a:r>
            <a:r>
              <a:rPr lang="zh-CN" altLang="en-US" sz="1500" dirty="0"/>
              <a:t>年后称为</a:t>
            </a:r>
            <a:r>
              <a:rPr lang="en-US" altLang="zh-CN" sz="1500" dirty="0"/>
              <a:t>WWW (World Wide Web)</a:t>
            </a:r>
            <a:r>
              <a:rPr lang="zh-CN" altLang="en-US" sz="1500" dirty="0"/>
              <a:t>，基于超文本协议</a:t>
            </a:r>
            <a:r>
              <a:rPr lang="en-US" altLang="zh-CN" sz="1500" dirty="0"/>
              <a:t>――</a:t>
            </a:r>
            <a:r>
              <a:rPr lang="zh-CN" altLang="en-US" sz="1500" dirty="0"/>
              <a:t>在一 个文字中嵌入另一段文字的</a:t>
            </a:r>
            <a:r>
              <a:rPr lang="en-US" altLang="zh-CN" sz="1500" dirty="0"/>
              <a:t>-</a:t>
            </a:r>
            <a:r>
              <a:rPr lang="zh-CN" altLang="en-US" sz="1500" dirty="0"/>
              <a:t>连接的系统，当你阅 读这些页面的时候，你可以随时用他们选择一段 文字链接，这就是 </a:t>
            </a:r>
            <a:r>
              <a:rPr lang="en-US" altLang="zh-CN" sz="1500" dirty="0"/>
              <a:t>HTTP(Hypertext Transfer Protocol)</a:t>
            </a:r>
          </a:p>
          <a:p>
            <a:r>
              <a:rPr lang="en-US" altLang="zh-CN" sz="1500" dirty="0"/>
              <a:t>Web</a:t>
            </a:r>
            <a:r>
              <a:rPr lang="zh-CN" altLang="en-US" sz="1500" dirty="0"/>
              <a:t>通过一种超文本方式，把网络上不同计算机 内的信息有机地结合在一起，并且可以通过超文 本传输协议</a:t>
            </a:r>
            <a:r>
              <a:rPr lang="en-US" altLang="zh-CN" sz="1500" dirty="0"/>
              <a:t>(HTTP)</a:t>
            </a:r>
            <a:r>
              <a:rPr lang="zh-CN" altLang="en-US" sz="1500" dirty="0"/>
              <a:t>从一台</a:t>
            </a:r>
            <a:r>
              <a:rPr lang="en-US" altLang="zh-CN" sz="1500" dirty="0"/>
              <a:t>Web</a:t>
            </a:r>
            <a:r>
              <a:rPr lang="zh-CN" altLang="en-US" sz="1500" dirty="0"/>
              <a:t>服务器转到另 一台</a:t>
            </a:r>
            <a:r>
              <a:rPr lang="en-US" altLang="zh-CN" sz="1500" dirty="0"/>
              <a:t>Web</a:t>
            </a:r>
            <a:r>
              <a:rPr lang="zh-CN" altLang="en-US" sz="1500" dirty="0"/>
              <a:t>服务器上检索信 息。</a:t>
            </a:r>
            <a:r>
              <a:rPr lang="en-US" altLang="zh-CN" sz="1500" dirty="0"/>
              <a:t>Web</a:t>
            </a:r>
            <a:r>
              <a:rPr lang="zh-CN" altLang="en-US" sz="1500" dirty="0"/>
              <a:t>服务器能发布 图文并茂的信息，甚至在软件支持的情况下还可 以发布音频和视频信息。此外，</a:t>
            </a:r>
            <a:r>
              <a:rPr lang="en-US" altLang="zh-CN" sz="1500" dirty="0"/>
              <a:t>Internet</a:t>
            </a:r>
            <a:r>
              <a:rPr lang="zh-CN" altLang="en-US" sz="1500" dirty="0"/>
              <a:t>的许多其 它功 能，如</a:t>
            </a:r>
            <a:r>
              <a:rPr lang="en-US" altLang="zh-CN" sz="1500" dirty="0"/>
              <a:t>E-mail</a:t>
            </a:r>
            <a:r>
              <a:rPr lang="zh-CN" altLang="en-US" sz="1500" dirty="0"/>
              <a:t>、 </a:t>
            </a:r>
            <a:r>
              <a:rPr lang="en-US" altLang="zh-CN" sz="1500" dirty="0"/>
              <a:t>Telnet</a:t>
            </a:r>
            <a:r>
              <a:rPr lang="zh-CN" altLang="en-US" sz="1500" dirty="0"/>
              <a:t>、 </a:t>
            </a:r>
            <a:r>
              <a:rPr lang="en-US" altLang="zh-CN" sz="1500" dirty="0"/>
              <a:t>FTP</a:t>
            </a:r>
            <a:r>
              <a:rPr lang="zh-CN" altLang="en-US" sz="1500" dirty="0"/>
              <a:t>、 </a:t>
            </a:r>
            <a:r>
              <a:rPr lang="en-US" altLang="zh-CN" sz="1500" dirty="0"/>
              <a:t>WAIS </a:t>
            </a:r>
            <a:r>
              <a:rPr lang="zh-CN" altLang="en-US" sz="1500" dirty="0"/>
              <a:t>等都 有可通过</a:t>
            </a:r>
            <a:r>
              <a:rPr lang="en-US" altLang="zh-CN" sz="1500" dirty="0"/>
              <a:t>Web</a:t>
            </a:r>
            <a:r>
              <a:rPr lang="zh-CN" altLang="en-US" sz="1500" dirty="0"/>
              <a:t>实现</a:t>
            </a:r>
            <a:endParaRPr lang="en-US" altLang="zh-CN" sz="1500" dirty="0"/>
          </a:p>
          <a:p>
            <a:r>
              <a:rPr lang="en-US" altLang="zh-CN" sz="1500" dirty="0"/>
              <a:t>WWW</a:t>
            </a:r>
            <a:r>
              <a:rPr lang="zh-CN" altLang="en-US" sz="1500" dirty="0"/>
              <a:t>技术给</a:t>
            </a:r>
            <a:r>
              <a:rPr lang="en-US" altLang="zh-CN" sz="1500" dirty="0"/>
              <a:t>Internet</a:t>
            </a:r>
            <a:r>
              <a:rPr lang="zh-CN" altLang="en-US" sz="1500" dirty="0"/>
              <a:t>赋予了强大的生命力</a:t>
            </a:r>
            <a:endParaRPr lang="en-US" sz="15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847" y="819150"/>
            <a:ext cx="2298790" cy="388384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浏览器</a:t>
            </a:r>
            <a:endParaRPr lang="en-US" dirty="0"/>
          </a:p>
        </p:txBody>
      </p:sp>
      <p:sp>
        <p:nvSpPr>
          <p:cNvPr id="3" name="Content Placeholder 2"/>
          <p:cNvSpPr>
            <a:spLocks noGrp="1"/>
          </p:cNvSpPr>
          <p:nvPr>
            <p:ph idx="1"/>
          </p:nvPr>
        </p:nvSpPr>
        <p:spPr/>
        <p:txBody>
          <a:bodyPr/>
          <a:lstStyle/>
          <a:p>
            <a:r>
              <a:rPr lang="zh-CN" altLang="en-US" dirty="0"/>
              <a:t>浏览器，是一种用于检索并展示万维网信 息资源的应用程序。这些信息资源可为网 页、图片、影音或其他内容，它们由统一 资源标志符标志。信息资源中的超链接可 使用户方便地浏览相关信息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928" y="1945071"/>
            <a:ext cx="2424129" cy="281107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网络技术高速发展</a:t>
            </a:r>
            <a:endParaRPr lang="en-US" dirty="0"/>
          </a:p>
        </p:txBody>
      </p:sp>
      <p:sp>
        <p:nvSpPr>
          <p:cNvPr id="3" name="Content Placeholder 2"/>
          <p:cNvSpPr>
            <a:spLocks noGrp="1"/>
          </p:cNvSpPr>
          <p:nvPr>
            <p:ph idx="1"/>
          </p:nvPr>
        </p:nvSpPr>
        <p:spPr/>
        <p:txBody>
          <a:bodyPr/>
          <a:lstStyle/>
          <a:p>
            <a:r>
              <a:rPr lang="en-US" altLang="zh-CN" dirty="0"/>
              <a:t>4G/5G</a:t>
            </a:r>
            <a:r>
              <a:rPr lang="zh-CN" altLang="en-US" dirty="0"/>
              <a:t>通讯技术飞速发展，移动互联网诞生，人、物、服务全面互联</a:t>
            </a:r>
            <a:endParaRPr lang="en-US" altLang="zh-CN" dirty="0"/>
          </a:p>
          <a:p>
            <a:pPr lvl="1"/>
            <a:r>
              <a:rPr lang="zh-CN" altLang="en-US" dirty="0"/>
              <a:t>购物、出行、消费、阅读、娱乐、教育</a:t>
            </a:r>
            <a:endParaRPr lang="en-US" altLang="zh-CN" dirty="0"/>
          </a:p>
          <a:p>
            <a:pPr lvl="1"/>
            <a:r>
              <a:rPr lang="zh-CN" altLang="en-US" dirty="0"/>
              <a:t>人类各种行为都被数字化</a:t>
            </a:r>
            <a:endParaRPr lang="en-US" altLang="zh-CN" dirty="0"/>
          </a:p>
          <a:p>
            <a:pPr lvl="1"/>
            <a:r>
              <a:rPr lang="zh-CN" altLang="en-US" dirty="0"/>
              <a:t>人类分析和利用互联网数据的能力显著提高 </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520,&quot;width&quot;:9408}"/>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3479</Words>
  <Application>Microsoft Macintosh PowerPoint</Application>
  <PresentationFormat>On-screen Show (16:9)</PresentationFormat>
  <Paragraphs>423</Paragraphs>
  <Slides>53</Slides>
  <Notes>17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53</vt:i4>
      </vt:variant>
    </vt:vector>
  </HeadingPairs>
  <TitlesOfParts>
    <vt:vector size="69" baseType="lpstr">
      <vt:lpstr>Calibri</vt:lpstr>
      <vt:lpstr>Heiti SC Medium</vt:lpstr>
      <vt:lpstr>Helvetica Neue</vt:lpstr>
      <vt:lpstr>Menlo-Regular</vt:lpstr>
      <vt:lpstr>Times-Roman</vt:lpstr>
      <vt:lpstr>Wingdings</vt:lpstr>
      <vt:lpstr>Yuppy SC</vt:lpstr>
      <vt:lpstr>宋体</vt:lpstr>
      <vt:lpstr>微软雅黑</vt:lpstr>
      <vt:lpstr>方正兰亭细黑_GBK</vt:lpstr>
      <vt:lpstr>方正超粗黑简体</vt:lpstr>
      <vt:lpstr>楷体</vt:lpstr>
      <vt:lpstr>隶书</vt:lpstr>
      <vt:lpstr>Arial</vt:lpstr>
      <vt:lpstr>清风素材 https://12sc.taobao.com/</vt:lpstr>
      <vt:lpstr>1_清风素材 https://12sc.taobao.com/</vt:lpstr>
      <vt:lpstr>PowerPoint Presentation</vt:lpstr>
      <vt:lpstr>PowerPoint Presentation</vt:lpstr>
      <vt:lpstr>互联网 - Internet</vt:lpstr>
      <vt:lpstr>互联网的诞生</vt:lpstr>
      <vt:lpstr>互联网的诞生</vt:lpstr>
      <vt:lpstr>互联网的发展</vt:lpstr>
      <vt:lpstr>WWW (World Wide Web)</vt:lpstr>
      <vt:lpstr>浏览器</vt:lpstr>
      <vt:lpstr>网络技术高速发展</vt:lpstr>
      <vt:lpstr>一些典型互联网应用场景</vt:lpstr>
      <vt:lpstr>互联网数据</vt:lpstr>
      <vt:lpstr>知识准备</vt:lpstr>
      <vt:lpstr>知识准备</vt:lpstr>
      <vt:lpstr>知识准备</vt:lpstr>
      <vt:lpstr>知识准备</vt:lpstr>
      <vt:lpstr>HTML</vt:lpstr>
      <vt:lpstr>PowerPoint Presentation</vt:lpstr>
      <vt:lpstr>PowerPoint Presentation</vt:lpstr>
      <vt:lpstr>互联网应用架构</vt:lpstr>
      <vt:lpstr>网页抓取步骤</vt:lpstr>
      <vt:lpstr>网页抓取系统</vt:lpstr>
      <vt:lpstr>网页抓取系统</vt:lpstr>
      <vt:lpstr>PowerPoint Presentation</vt:lpstr>
      <vt:lpstr>互联网应用协议</vt:lpstr>
      <vt:lpstr>HTTP</vt:lpstr>
      <vt:lpstr>HTTP工作流程</vt:lpstr>
      <vt:lpstr>友好的访问（Politeness）</vt:lpstr>
      <vt:lpstr>友好的访问</vt:lpstr>
      <vt:lpstr>恶意爬虫的危害</vt:lpstr>
      <vt:lpstr>PowerPoint Presentation</vt:lpstr>
      <vt:lpstr>链接调度</vt:lpstr>
      <vt:lpstr>互联网的蝴蝶结构</vt:lpstr>
      <vt:lpstr>链接调度</vt:lpstr>
      <vt:lpstr>链接调度</vt:lpstr>
      <vt:lpstr>PowerPoint Presentation</vt:lpstr>
      <vt:lpstr>重复与低质量检测</vt:lpstr>
      <vt:lpstr>重复与低质量检测</vt:lpstr>
      <vt:lpstr>PowerPoint Presentation</vt:lpstr>
      <vt:lpstr>浏览器显示内容与HTML源代码</vt:lpstr>
      <vt:lpstr>HTML</vt:lpstr>
      <vt:lpstr>HTML</vt:lpstr>
      <vt:lpstr>HTML标签</vt:lpstr>
      <vt:lpstr>HTML属性</vt:lpstr>
      <vt:lpstr>HTML属性</vt:lpstr>
      <vt:lpstr>HTML网页结构</vt:lpstr>
      <vt:lpstr>HTML网页结构</vt:lpstr>
      <vt:lpstr>文本抽取方法——HTML DOM树</vt:lpstr>
      <vt:lpstr>文本抽取方法——正则表达式</vt:lpstr>
      <vt:lpstr>HTML中基本内容抽取</vt:lpstr>
      <vt:lpstr>HTML中基本内容抽取</vt:lpstr>
      <vt:lpstr>HTML表格</vt:lpstr>
      <vt:lpstr>复杂的网页解析工具</vt:lpstr>
      <vt:lpstr>Thanks!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范 举</cp:lastModifiedBy>
  <cp:revision>647</cp:revision>
  <dcterms:created xsi:type="dcterms:W3CDTF">2015-01-23T04:02:00Z</dcterms:created>
  <dcterms:modified xsi:type="dcterms:W3CDTF">2022-09-24T01:52:32Z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